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3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4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/>
              <a:t>Trainin</a:t>
            </a:r>
            <a:r>
              <a:rPr lang="en-US" altLang="ko-KR" dirty="0"/>
              <a:t> and validation 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0.83</c:v>
                </c:pt>
                <c:pt idx="1">
                  <c:v>0.6</c:v>
                </c:pt>
                <c:pt idx="2">
                  <c:v>0.7</c:v>
                </c:pt>
                <c:pt idx="3">
                  <c:v>1.1000000000000001</c:v>
                </c:pt>
                <c:pt idx="4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F2-4048-8A61-4E236942D6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</c:v>
                </c:pt>
                <c:pt idx="1">
                  <c:v>0.4</c:v>
                </c:pt>
                <c:pt idx="2">
                  <c:v>0.2</c:v>
                </c:pt>
                <c:pt idx="3">
                  <c:v>0.01</c:v>
                </c:pt>
                <c:pt idx="4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F2-4048-8A61-4E236942D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0003216"/>
        <c:axId val="1910004880"/>
      </c:lineChart>
      <c:catAx>
        <c:axId val="191000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0004880"/>
        <c:crosses val="autoZero"/>
        <c:auto val="1"/>
        <c:lblAlgn val="ctr"/>
        <c:lblOffset val="100"/>
        <c:noMultiLvlLbl val="0"/>
      </c:catAx>
      <c:valAx>
        <c:axId val="1910004880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000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/>
              <a:t>Trainin</a:t>
            </a:r>
            <a:r>
              <a:rPr lang="en-US" altLang="ko-KR" dirty="0"/>
              <a:t> and validation accuracy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acc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0.56999999999999995</c:v>
                </c:pt>
                <c:pt idx="1">
                  <c:v>0.5</c:v>
                </c:pt>
                <c:pt idx="2">
                  <c:v>0.7</c:v>
                </c:pt>
                <c:pt idx="3">
                  <c:v>0.55000000000000004</c:v>
                </c:pt>
                <c:pt idx="4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F2-4048-8A61-4E236942D6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Training 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0.56999999999999995</c:v>
                </c:pt>
                <c:pt idx="1">
                  <c:v>0.7</c:v>
                </c:pt>
                <c:pt idx="2">
                  <c:v>0.8</c:v>
                </c:pt>
                <c:pt idx="3">
                  <c:v>0.7</c:v>
                </c:pt>
                <c:pt idx="4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F2-4048-8A61-4E236942D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0003216"/>
        <c:axId val="1910004880"/>
      </c:lineChart>
      <c:catAx>
        <c:axId val="191000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0004880"/>
        <c:crosses val="autoZero"/>
        <c:auto val="1"/>
        <c:lblAlgn val="ctr"/>
        <c:lblOffset val="100"/>
        <c:noMultiLvlLbl val="0"/>
      </c:catAx>
      <c:valAx>
        <c:axId val="191000488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000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EF190-3DCD-48F7-8F1B-3205A779A48B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432DBBB0-C8EB-4C9D-ABBB-1A7027B51597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텍스트</a:t>
          </a:r>
          <a:endParaRPr lang="en-US" altLang="ko-KR" sz="1800" b="1" dirty="0"/>
        </a:p>
        <a:p>
          <a:pPr latinLnBrk="1"/>
          <a:r>
            <a:rPr lang="en-US" altLang="ko-KR" sz="1400" dirty="0"/>
            <a:t>“The cat sat on the mat.”</a:t>
          </a:r>
          <a:endParaRPr lang="ko-KR" altLang="en-US" sz="1400" dirty="0"/>
        </a:p>
      </dgm:t>
    </dgm:pt>
    <dgm:pt modelId="{FCA34A45-B0AC-4D03-88F4-8A04433E1D63}" type="parTrans" cxnId="{A8DA94A4-56A8-4683-8FE0-5FF668121DD7}">
      <dgm:prSet/>
      <dgm:spPr/>
      <dgm:t>
        <a:bodyPr/>
        <a:lstStyle/>
        <a:p>
          <a:pPr latinLnBrk="1"/>
          <a:endParaRPr lang="ko-KR" altLang="en-US"/>
        </a:p>
      </dgm:t>
    </dgm:pt>
    <dgm:pt modelId="{CC8B39A9-3AE2-44AC-8080-0865B2CD4019}" type="sibTrans" cxnId="{A8DA94A4-56A8-4683-8FE0-5FF668121DD7}">
      <dgm:prSet/>
      <dgm:spPr/>
      <dgm:t>
        <a:bodyPr/>
        <a:lstStyle/>
        <a:p>
          <a:pPr latinLnBrk="1"/>
          <a:endParaRPr lang="ko-KR" altLang="en-US"/>
        </a:p>
      </dgm:t>
    </dgm:pt>
    <dgm:pt modelId="{814D79E7-0928-4A30-AAB8-7B51323FF774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토큰</a:t>
          </a:r>
          <a:endParaRPr lang="en-US" altLang="ko-KR" sz="1800" b="1" dirty="0"/>
        </a:p>
        <a:p>
          <a:pPr latinLnBrk="1"/>
          <a:r>
            <a:rPr lang="en-US" altLang="ko-KR" sz="1400" dirty="0"/>
            <a:t>“the”, “cat”, “sat”, “on”, “the”, “mat”, “.”</a:t>
          </a:r>
          <a:endParaRPr lang="ko-KR" altLang="en-US" sz="1400" dirty="0"/>
        </a:p>
      </dgm:t>
    </dgm:pt>
    <dgm:pt modelId="{DD37031F-C28A-4F31-873B-B300C120F527}" type="parTrans" cxnId="{894EB4B9-556B-41D8-8F4F-E66541AC92B2}">
      <dgm:prSet/>
      <dgm:spPr/>
      <dgm:t>
        <a:bodyPr/>
        <a:lstStyle/>
        <a:p>
          <a:pPr latinLnBrk="1"/>
          <a:endParaRPr lang="ko-KR" altLang="en-US"/>
        </a:p>
      </dgm:t>
    </dgm:pt>
    <dgm:pt modelId="{1B3399E2-55B7-4FF3-82C6-94CE76FE8465}" type="sibTrans" cxnId="{894EB4B9-556B-41D8-8F4F-E66541AC92B2}">
      <dgm:prSet/>
      <dgm:spPr/>
      <dgm:t>
        <a:bodyPr/>
        <a:lstStyle/>
        <a:p>
          <a:pPr latinLnBrk="1"/>
          <a:endParaRPr lang="ko-KR" altLang="en-US"/>
        </a:p>
      </dgm:t>
    </dgm:pt>
    <dgm:pt modelId="{CDB6A362-7712-428B-9DD4-D71E21BCC9F0}">
      <dgm:prSet phldrT="[텍스트]"/>
      <dgm:spPr/>
      <dgm:t>
        <a:bodyPr/>
        <a:lstStyle/>
        <a:p>
          <a:pPr latinLnBrk="1"/>
          <a:r>
            <a:rPr lang="ko-KR" altLang="en-US" b="1" dirty="0"/>
            <a:t>토큰의 벡터 인코딩</a:t>
          </a:r>
          <a:endParaRPr lang="en-US" altLang="ko-KR" b="1" dirty="0"/>
        </a:p>
        <a:p>
          <a:pPr latinLnBrk="1"/>
          <a:r>
            <a:rPr lang="en-US" altLang="ko-KR" dirty="0"/>
            <a:t>0.0 0.0 0.4 0.0 0.0 1.0 0.0</a:t>
          </a:r>
        </a:p>
        <a:p>
          <a:pPr latinLnBrk="1"/>
          <a:r>
            <a:rPr lang="en-US" altLang="ko-KR" dirty="0"/>
            <a:t>0.5 1.0 0.5 0.2 0.5 0.5 0.0</a:t>
          </a:r>
        </a:p>
        <a:p>
          <a:pPr latinLnBrk="1"/>
          <a:r>
            <a:rPr lang="en-US" altLang="ko-KR" dirty="0"/>
            <a:t>1.0 0.2 1.0 1.0 1.0 0.0 0.0</a:t>
          </a:r>
        </a:p>
        <a:p>
          <a:pPr latinLnBrk="1"/>
          <a:r>
            <a:rPr lang="en-US" altLang="ko-KR" dirty="0"/>
            <a:t>the cat sat on the mat .</a:t>
          </a:r>
          <a:endParaRPr lang="ko-KR" altLang="en-US" dirty="0"/>
        </a:p>
      </dgm:t>
    </dgm:pt>
    <dgm:pt modelId="{A1E1DF96-A0D1-4543-BB15-A41EA7415578}" type="parTrans" cxnId="{291B9285-45B9-432A-8029-4E087C08A1B0}">
      <dgm:prSet/>
      <dgm:spPr/>
      <dgm:t>
        <a:bodyPr/>
        <a:lstStyle/>
        <a:p>
          <a:pPr latinLnBrk="1"/>
          <a:endParaRPr lang="ko-KR" altLang="en-US"/>
        </a:p>
      </dgm:t>
    </dgm:pt>
    <dgm:pt modelId="{01C97524-BF83-48AF-86B0-5FFAB32576F9}" type="sibTrans" cxnId="{291B9285-45B9-432A-8029-4E087C08A1B0}">
      <dgm:prSet/>
      <dgm:spPr/>
      <dgm:t>
        <a:bodyPr/>
        <a:lstStyle/>
        <a:p>
          <a:pPr latinLnBrk="1"/>
          <a:endParaRPr lang="ko-KR" altLang="en-US"/>
        </a:p>
      </dgm:t>
    </dgm:pt>
    <dgm:pt modelId="{A9979559-5DD5-493F-924C-5E703BFB7E3B}" type="pres">
      <dgm:prSet presAssocID="{E7DEF190-3DCD-48F7-8F1B-3205A779A48B}" presName="Name0" presStyleCnt="0">
        <dgm:presLayoutVars>
          <dgm:dir/>
          <dgm:resizeHandles val="exact"/>
        </dgm:presLayoutVars>
      </dgm:prSet>
      <dgm:spPr/>
    </dgm:pt>
    <dgm:pt modelId="{95773B99-EA4B-46A4-83FE-DABA73C59D48}" type="pres">
      <dgm:prSet presAssocID="{432DBBB0-C8EB-4C9D-ABBB-1A7027B51597}" presName="node" presStyleLbl="node1" presStyleIdx="0" presStyleCnt="3">
        <dgm:presLayoutVars>
          <dgm:bulletEnabled val="1"/>
        </dgm:presLayoutVars>
      </dgm:prSet>
      <dgm:spPr/>
    </dgm:pt>
    <dgm:pt modelId="{EFDA877E-68EB-45ED-91C6-F1F299673BDB}" type="pres">
      <dgm:prSet presAssocID="{CC8B39A9-3AE2-44AC-8080-0865B2CD4019}" presName="sibTrans" presStyleLbl="sibTrans2D1" presStyleIdx="0" presStyleCnt="2"/>
      <dgm:spPr/>
    </dgm:pt>
    <dgm:pt modelId="{4F7D1E8D-5E55-4064-8CAB-53C7467BCA22}" type="pres">
      <dgm:prSet presAssocID="{CC8B39A9-3AE2-44AC-8080-0865B2CD4019}" presName="connectorText" presStyleLbl="sibTrans2D1" presStyleIdx="0" presStyleCnt="2"/>
      <dgm:spPr/>
    </dgm:pt>
    <dgm:pt modelId="{D5F8A1E3-7DF7-410D-B0B8-825D16F6DB6A}" type="pres">
      <dgm:prSet presAssocID="{814D79E7-0928-4A30-AAB8-7B51323FF774}" presName="node" presStyleLbl="node1" presStyleIdx="1" presStyleCnt="3">
        <dgm:presLayoutVars>
          <dgm:bulletEnabled val="1"/>
        </dgm:presLayoutVars>
      </dgm:prSet>
      <dgm:spPr/>
    </dgm:pt>
    <dgm:pt modelId="{1C53CB9E-3F05-4665-A175-D61B030FF61A}" type="pres">
      <dgm:prSet presAssocID="{1B3399E2-55B7-4FF3-82C6-94CE76FE8465}" presName="sibTrans" presStyleLbl="sibTrans2D1" presStyleIdx="1" presStyleCnt="2"/>
      <dgm:spPr/>
    </dgm:pt>
    <dgm:pt modelId="{7E150146-DD76-4E65-ADFC-A9E95E872319}" type="pres">
      <dgm:prSet presAssocID="{1B3399E2-55B7-4FF3-82C6-94CE76FE8465}" presName="connectorText" presStyleLbl="sibTrans2D1" presStyleIdx="1" presStyleCnt="2"/>
      <dgm:spPr/>
    </dgm:pt>
    <dgm:pt modelId="{691DAACA-6375-4C34-B3CE-2609EA273EF9}" type="pres">
      <dgm:prSet presAssocID="{CDB6A362-7712-428B-9DD4-D71E21BCC9F0}" presName="node" presStyleLbl="node1" presStyleIdx="2" presStyleCnt="3">
        <dgm:presLayoutVars>
          <dgm:bulletEnabled val="1"/>
        </dgm:presLayoutVars>
      </dgm:prSet>
      <dgm:spPr/>
    </dgm:pt>
  </dgm:ptLst>
  <dgm:cxnLst>
    <dgm:cxn modelId="{BF6B421B-5705-454B-AE29-D1F1ABFECA04}" type="presOf" srcId="{1B3399E2-55B7-4FF3-82C6-94CE76FE8465}" destId="{1C53CB9E-3F05-4665-A175-D61B030FF61A}" srcOrd="0" destOrd="0" presId="urn:microsoft.com/office/officeart/2005/8/layout/process1"/>
    <dgm:cxn modelId="{26AC6E2A-9FCD-442B-9AB1-AC8586124B75}" type="presOf" srcId="{CDB6A362-7712-428B-9DD4-D71E21BCC9F0}" destId="{691DAACA-6375-4C34-B3CE-2609EA273EF9}" srcOrd="0" destOrd="0" presId="urn:microsoft.com/office/officeart/2005/8/layout/process1"/>
    <dgm:cxn modelId="{4F47983D-10C1-4F7F-973A-11825C3E4B72}" type="presOf" srcId="{814D79E7-0928-4A30-AAB8-7B51323FF774}" destId="{D5F8A1E3-7DF7-410D-B0B8-825D16F6DB6A}" srcOrd="0" destOrd="0" presId="urn:microsoft.com/office/officeart/2005/8/layout/process1"/>
    <dgm:cxn modelId="{D7D8A25E-3A00-4DC7-9814-B43F72A9ED1D}" type="presOf" srcId="{432DBBB0-C8EB-4C9D-ABBB-1A7027B51597}" destId="{95773B99-EA4B-46A4-83FE-DABA73C59D48}" srcOrd="0" destOrd="0" presId="urn:microsoft.com/office/officeart/2005/8/layout/process1"/>
    <dgm:cxn modelId="{643D687E-0A4E-4D2F-B274-2B34E2AFCF40}" type="presOf" srcId="{E7DEF190-3DCD-48F7-8F1B-3205A779A48B}" destId="{A9979559-5DD5-493F-924C-5E703BFB7E3B}" srcOrd="0" destOrd="0" presId="urn:microsoft.com/office/officeart/2005/8/layout/process1"/>
    <dgm:cxn modelId="{F809FD83-AC63-40B2-BBAC-F4D767AC6850}" type="presOf" srcId="{1B3399E2-55B7-4FF3-82C6-94CE76FE8465}" destId="{7E150146-DD76-4E65-ADFC-A9E95E872319}" srcOrd="1" destOrd="0" presId="urn:microsoft.com/office/officeart/2005/8/layout/process1"/>
    <dgm:cxn modelId="{291B9285-45B9-432A-8029-4E087C08A1B0}" srcId="{E7DEF190-3DCD-48F7-8F1B-3205A779A48B}" destId="{CDB6A362-7712-428B-9DD4-D71E21BCC9F0}" srcOrd="2" destOrd="0" parTransId="{A1E1DF96-A0D1-4543-BB15-A41EA7415578}" sibTransId="{01C97524-BF83-48AF-86B0-5FFAB32576F9}"/>
    <dgm:cxn modelId="{A8DA94A4-56A8-4683-8FE0-5FF668121DD7}" srcId="{E7DEF190-3DCD-48F7-8F1B-3205A779A48B}" destId="{432DBBB0-C8EB-4C9D-ABBB-1A7027B51597}" srcOrd="0" destOrd="0" parTransId="{FCA34A45-B0AC-4D03-88F4-8A04433E1D63}" sibTransId="{CC8B39A9-3AE2-44AC-8080-0865B2CD4019}"/>
    <dgm:cxn modelId="{894EB4B9-556B-41D8-8F4F-E66541AC92B2}" srcId="{E7DEF190-3DCD-48F7-8F1B-3205A779A48B}" destId="{814D79E7-0928-4A30-AAB8-7B51323FF774}" srcOrd="1" destOrd="0" parTransId="{DD37031F-C28A-4F31-873B-B300C120F527}" sibTransId="{1B3399E2-55B7-4FF3-82C6-94CE76FE8465}"/>
    <dgm:cxn modelId="{C9F2BFD2-8E15-4EBE-90D5-CA1570010487}" type="presOf" srcId="{CC8B39A9-3AE2-44AC-8080-0865B2CD4019}" destId="{4F7D1E8D-5E55-4064-8CAB-53C7467BCA22}" srcOrd="1" destOrd="0" presId="urn:microsoft.com/office/officeart/2005/8/layout/process1"/>
    <dgm:cxn modelId="{81D9CFF4-0AF9-4AB4-97E8-4E332D9405B5}" type="presOf" srcId="{CC8B39A9-3AE2-44AC-8080-0865B2CD4019}" destId="{EFDA877E-68EB-45ED-91C6-F1F299673BDB}" srcOrd="0" destOrd="0" presId="urn:microsoft.com/office/officeart/2005/8/layout/process1"/>
    <dgm:cxn modelId="{D681410A-947A-45A9-8554-AFA5E9D12CA9}" type="presParOf" srcId="{A9979559-5DD5-493F-924C-5E703BFB7E3B}" destId="{95773B99-EA4B-46A4-83FE-DABA73C59D48}" srcOrd="0" destOrd="0" presId="urn:microsoft.com/office/officeart/2005/8/layout/process1"/>
    <dgm:cxn modelId="{44F413ED-C497-4F74-AA7A-1F77ADA1F002}" type="presParOf" srcId="{A9979559-5DD5-493F-924C-5E703BFB7E3B}" destId="{EFDA877E-68EB-45ED-91C6-F1F299673BDB}" srcOrd="1" destOrd="0" presId="urn:microsoft.com/office/officeart/2005/8/layout/process1"/>
    <dgm:cxn modelId="{79FB5D8A-9A6B-42F9-805C-DB01C4260BCE}" type="presParOf" srcId="{EFDA877E-68EB-45ED-91C6-F1F299673BDB}" destId="{4F7D1E8D-5E55-4064-8CAB-53C7467BCA22}" srcOrd="0" destOrd="0" presId="urn:microsoft.com/office/officeart/2005/8/layout/process1"/>
    <dgm:cxn modelId="{773B15E0-4122-4FE1-AAEB-A313BCEF565A}" type="presParOf" srcId="{A9979559-5DD5-493F-924C-5E703BFB7E3B}" destId="{D5F8A1E3-7DF7-410D-B0B8-825D16F6DB6A}" srcOrd="2" destOrd="0" presId="urn:microsoft.com/office/officeart/2005/8/layout/process1"/>
    <dgm:cxn modelId="{D6C72C22-A490-4698-BCCB-7B4755718A55}" type="presParOf" srcId="{A9979559-5DD5-493F-924C-5E703BFB7E3B}" destId="{1C53CB9E-3F05-4665-A175-D61B030FF61A}" srcOrd="3" destOrd="0" presId="urn:microsoft.com/office/officeart/2005/8/layout/process1"/>
    <dgm:cxn modelId="{B4F8B76B-AB5F-483E-B38B-3806DFA68ECA}" type="presParOf" srcId="{1C53CB9E-3F05-4665-A175-D61B030FF61A}" destId="{7E150146-DD76-4E65-ADFC-A9E95E872319}" srcOrd="0" destOrd="0" presId="urn:microsoft.com/office/officeart/2005/8/layout/process1"/>
    <dgm:cxn modelId="{697AAC49-0CA3-4329-9AB1-8C5A7B63254E}" type="presParOf" srcId="{A9979559-5DD5-493F-924C-5E703BFB7E3B}" destId="{691DAACA-6375-4C34-B3CE-2609EA273E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B306A-59B6-49E4-A78B-4D7E2F33E2A1}" type="doc">
      <dgm:prSet loTypeId="urn:microsoft.com/office/officeart/2005/8/layout/process1" loCatId="process" qsTypeId="urn:microsoft.com/office/officeart/2005/8/quickstyle/simple1" qsCatId="simple" csTypeId="urn:microsoft.com/office/officeart/2005/8/colors/accent6_1" csCatId="accent6" phldr="1"/>
      <dgm:spPr/>
    </dgm:pt>
    <dgm:pt modelId="{93ABF091-8BC6-43C2-9FDB-C4895B09C517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단어 인덱스</a:t>
          </a:r>
        </a:p>
      </dgm:t>
    </dgm:pt>
    <dgm:pt modelId="{BF2011CF-9693-436D-ACC0-E4D294E2F611}" type="parTrans" cxnId="{048A2C10-2D35-4B89-BE81-C61DCBDA921C}">
      <dgm:prSet/>
      <dgm:spPr/>
      <dgm:t>
        <a:bodyPr/>
        <a:lstStyle/>
        <a:p>
          <a:pPr latinLnBrk="1"/>
          <a:endParaRPr lang="ko-KR" altLang="en-US"/>
        </a:p>
      </dgm:t>
    </dgm:pt>
    <dgm:pt modelId="{44AD39DF-ED30-41B6-AB1E-3F2608E4EC6C}" type="sibTrans" cxnId="{048A2C10-2D35-4B89-BE81-C61DCBDA921C}">
      <dgm:prSet/>
      <dgm:spPr/>
      <dgm:t>
        <a:bodyPr/>
        <a:lstStyle/>
        <a:p>
          <a:pPr latinLnBrk="1"/>
          <a:endParaRPr lang="ko-KR" altLang="en-US"/>
        </a:p>
      </dgm:t>
    </dgm:pt>
    <dgm:pt modelId="{39C29DAD-FDE3-4D20-811F-1A9BC99B8727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임베딩</a:t>
          </a:r>
          <a:r>
            <a:rPr lang="ko-KR" altLang="en-US" sz="1600" dirty="0"/>
            <a:t> 층</a:t>
          </a:r>
        </a:p>
      </dgm:t>
    </dgm:pt>
    <dgm:pt modelId="{E8D50410-A109-4DF0-804E-6E247BC46F8F}" type="parTrans" cxnId="{77178744-7100-497E-8119-37FAB77B432F}">
      <dgm:prSet/>
      <dgm:spPr/>
      <dgm:t>
        <a:bodyPr/>
        <a:lstStyle/>
        <a:p>
          <a:pPr latinLnBrk="1"/>
          <a:endParaRPr lang="ko-KR" altLang="en-US"/>
        </a:p>
      </dgm:t>
    </dgm:pt>
    <dgm:pt modelId="{DD7DF1F1-4A62-416D-94DA-75026341BC18}" type="sibTrans" cxnId="{77178744-7100-497E-8119-37FAB77B432F}">
      <dgm:prSet/>
      <dgm:spPr/>
      <dgm:t>
        <a:bodyPr/>
        <a:lstStyle/>
        <a:p>
          <a:pPr latinLnBrk="1"/>
          <a:endParaRPr lang="ko-KR" altLang="en-US"/>
        </a:p>
      </dgm:t>
    </dgm:pt>
    <dgm:pt modelId="{F07A1CAC-20F9-4115-9510-494B21E3090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연관된 단어 벡터</a:t>
          </a:r>
        </a:p>
      </dgm:t>
    </dgm:pt>
    <dgm:pt modelId="{31E5AB9C-4E25-4A02-8262-E5ABBB3B4CDE}" type="parTrans" cxnId="{4747D98E-2F9E-44BB-A344-6352732996D6}">
      <dgm:prSet/>
      <dgm:spPr/>
      <dgm:t>
        <a:bodyPr/>
        <a:lstStyle/>
        <a:p>
          <a:pPr latinLnBrk="1"/>
          <a:endParaRPr lang="ko-KR" altLang="en-US"/>
        </a:p>
      </dgm:t>
    </dgm:pt>
    <dgm:pt modelId="{8E74E05B-3B4E-4A93-BAA8-1DA86FBE4A55}" type="sibTrans" cxnId="{4747D98E-2F9E-44BB-A344-6352732996D6}">
      <dgm:prSet/>
      <dgm:spPr/>
      <dgm:t>
        <a:bodyPr/>
        <a:lstStyle/>
        <a:p>
          <a:pPr latinLnBrk="1"/>
          <a:endParaRPr lang="ko-KR" altLang="en-US"/>
        </a:p>
      </dgm:t>
    </dgm:pt>
    <dgm:pt modelId="{6A774CCF-710B-40C6-A8AF-FF8E8AB7FB56}" type="pres">
      <dgm:prSet presAssocID="{DB4B306A-59B6-49E4-A78B-4D7E2F33E2A1}" presName="Name0" presStyleCnt="0">
        <dgm:presLayoutVars>
          <dgm:dir/>
          <dgm:resizeHandles val="exact"/>
        </dgm:presLayoutVars>
      </dgm:prSet>
      <dgm:spPr/>
    </dgm:pt>
    <dgm:pt modelId="{28316B34-C73E-41AD-B7CF-9048CD451C62}" type="pres">
      <dgm:prSet presAssocID="{93ABF091-8BC6-43C2-9FDB-C4895B09C517}" presName="node" presStyleLbl="node1" presStyleIdx="0" presStyleCnt="3">
        <dgm:presLayoutVars>
          <dgm:bulletEnabled val="1"/>
        </dgm:presLayoutVars>
      </dgm:prSet>
      <dgm:spPr/>
    </dgm:pt>
    <dgm:pt modelId="{E115F8B9-97EE-471C-BB91-9EC4E450C674}" type="pres">
      <dgm:prSet presAssocID="{44AD39DF-ED30-41B6-AB1E-3F2608E4EC6C}" presName="sibTrans" presStyleLbl="sibTrans2D1" presStyleIdx="0" presStyleCnt="2"/>
      <dgm:spPr/>
    </dgm:pt>
    <dgm:pt modelId="{0278C15E-7082-48FD-8634-B19379309FC9}" type="pres">
      <dgm:prSet presAssocID="{44AD39DF-ED30-41B6-AB1E-3F2608E4EC6C}" presName="connectorText" presStyleLbl="sibTrans2D1" presStyleIdx="0" presStyleCnt="2"/>
      <dgm:spPr/>
    </dgm:pt>
    <dgm:pt modelId="{692FE766-0867-464D-A557-35CD5BF258C1}" type="pres">
      <dgm:prSet presAssocID="{39C29DAD-FDE3-4D20-811F-1A9BC99B8727}" presName="node" presStyleLbl="node1" presStyleIdx="1" presStyleCnt="3">
        <dgm:presLayoutVars>
          <dgm:bulletEnabled val="1"/>
        </dgm:presLayoutVars>
      </dgm:prSet>
      <dgm:spPr/>
    </dgm:pt>
    <dgm:pt modelId="{02E71D2B-763B-4276-A423-7745C9694DCD}" type="pres">
      <dgm:prSet presAssocID="{DD7DF1F1-4A62-416D-94DA-75026341BC18}" presName="sibTrans" presStyleLbl="sibTrans2D1" presStyleIdx="1" presStyleCnt="2"/>
      <dgm:spPr/>
    </dgm:pt>
    <dgm:pt modelId="{76486B72-61FA-4DDD-8F97-994B94FAE9C2}" type="pres">
      <dgm:prSet presAssocID="{DD7DF1F1-4A62-416D-94DA-75026341BC18}" presName="connectorText" presStyleLbl="sibTrans2D1" presStyleIdx="1" presStyleCnt="2"/>
      <dgm:spPr/>
    </dgm:pt>
    <dgm:pt modelId="{34F6987D-FF5E-4FB0-9E48-97613BCF1D75}" type="pres">
      <dgm:prSet presAssocID="{F07A1CAC-20F9-4115-9510-494B21E3090E}" presName="node" presStyleLbl="node1" presStyleIdx="2" presStyleCnt="3">
        <dgm:presLayoutVars>
          <dgm:bulletEnabled val="1"/>
        </dgm:presLayoutVars>
      </dgm:prSet>
      <dgm:spPr/>
    </dgm:pt>
  </dgm:ptLst>
  <dgm:cxnLst>
    <dgm:cxn modelId="{B961C304-1781-4880-A540-915223E4E98C}" type="presOf" srcId="{39C29DAD-FDE3-4D20-811F-1A9BC99B8727}" destId="{692FE766-0867-464D-A557-35CD5BF258C1}" srcOrd="0" destOrd="0" presId="urn:microsoft.com/office/officeart/2005/8/layout/process1"/>
    <dgm:cxn modelId="{048A2C10-2D35-4B89-BE81-C61DCBDA921C}" srcId="{DB4B306A-59B6-49E4-A78B-4D7E2F33E2A1}" destId="{93ABF091-8BC6-43C2-9FDB-C4895B09C517}" srcOrd="0" destOrd="0" parTransId="{BF2011CF-9693-436D-ACC0-E4D294E2F611}" sibTransId="{44AD39DF-ED30-41B6-AB1E-3F2608E4EC6C}"/>
    <dgm:cxn modelId="{FC4F9D25-83DE-4751-A7FC-7A2369D682D0}" type="presOf" srcId="{F07A1CAC-20F9-4115-9510-494B21E3090E}" destId="{34F6987D-FF5E-4FB0-9E48-97613BCF1D75}" srcOrd="0" destOrd="0" presId="urn:microsoft.com/office/officeart/2005/8/layout/process1"/>
    <dgm:cxn modelId="{77178744-7100-497E-8119-37FAB77B432F}" srcId="{DB4B306A-59B6-49E4-A78B-4D7E2F33E2A1}" destId="{39C29DAD-FDE3-4D20-811F-1A9BC99B8727}" srcOrd="1" destOrd="0" parTransId="{E8D50410-A109-4DF0-804E-6E247BC46F8F}" sibTransId="{DD7DF1F1-4A62-416D-94DA-75026341BC18}"/>
    <dgm:cxn modelId="{E1FA1979-1D0C-4852-ABF5-D469823CF1F5}" type="presOf" srcId="{DB4B306A-59B6-49E4-A78B-4D7E2F33E2A1}" destId="{6A774CCF-710B-40C6-A8AF-FF8E8AB7FB56}" srcOrd="0" destOrd="0" presId="urn:microsoft.com/office/officeart/2005/8/layout/process1"/>
    <dgm:cxn modelId="{50667086-2E76-4619-A55B-7E194D81D84E}" type="presOf" srcId="{DD7DF1F1-4A62-416D-94DA-75026341BC18}" destId="{02E71D2B-763B-4276-A423-7745C9694DCD}" srcOrd="0" destOrd="0" presId="urn:microsoft.com/office/officeart/2005/8/layout/process1"/>
    <dgm:cxn modelId="{4747D98E-2F9E-44BB-A344-6352732996D6}" srcId="{DB4B306A-59B6-49E4-A78B-4D7E2F33E2A1}" destId="{F07A1CAC-20F9-4115-9510-494B21E3090E}" srcOrd="2" destOrd="0" parTransId="{31E5AB9C-4E25-4A02-8262-E5ABBB3B4CDE}" sibTransId="{8E74E05B-3B4E-4A93-BAA8-1DA86FBE4A55}"/>
    <dgm:cxn modelId="{2F3777A7-E580-49AF-88E2-DFAA36201391}" type="presOf" srcId="{DD7DF1F1-4A62-416D-94DA-75026341BC18}" destId="{76486B72-61FA-4DDD-8F97-994B94FAE9C2}" srcOrd="1" destOrd="0" presId="urn:microsoft.com/office/officeart/2005/8/layout/process1"/>
    <dgm:cxn modelId="{D43DECB2-FA96-4C34-B4CF-EBCF94A1FE43}" type="presOf" srcId="{93ABF091-8BC6-43C2-9FDB-C4895B09C517}" destId="{28316B34-C73E-41AD-B7CF-9048CD451C62}" srcOrd="0" destOrd="0" presId="urn:microsoft.com/office/officeart/2005/8/layout/process1"/>
    <dgm:cxn modelId="{9B9927E4-8904-4B62-9594-41F0A32ADE5E}" type="presOf" srcId="{44AD39DF-ED30-41B6-AB1E-3F2608E4EC6C}" destId="{E115F8B9-97EE-471C-BB91-9EC4E450C674}" srcOrd="0" destOrd="0" presId="urn:microsoft.com/office/officeart/2005/8/layout/process1"/>
    <dgm:cxn modelId="{ECFF62EB-C8AA-4D64-AD36-9557D679284B}" type="presOf" srcId="{44AD39DF-ED30-41B6-AB1E-3F2608E4EC6C}" destId="{0278C15E-7082-48FD-8634-B19379309FC9}" srcOrd="1" destOrd="0" presId="urn:microsoft.com/office/officeart/2005/8/layout/process1"/>
    <dgm:cxn modelId="{773E1DCF-6639-49FC-9DE0-9D7C3EA49EC0}" type="presParOf" srcId="{6A774CCF-710B-40C6-A8AF-FF8E8AB7FB56}" destId="{28316B34-C73E-41AD-B7CF-9048CD451C62}" srcOrd="0" destOrd="0" presId="urn:microsoft.com/office/officeart/2005/8/layout/process1"/>
    <dgm:cxn modelId="{AC0393B6-8297-425B-8722-31EBC178E319}" type="presParOf" srcId="{6A774CCF-710B-40C6-A8AF-FF8E8AB7FB56}" destId="{E115F8B9-97EE-471C-BB91-9EC4E450C674}" srcOrd="1" destOrd="0" presId="urn:microsoft.com/office/officeart/2005/8/layout/process1"/>
    <dgm:cxn modelId="{0E7A67AD-9B02-4C74-BFF2-361C7D8B894D}" type="presParOf" srcId="{E115F8B9-97EE-471C-BB91-9EC4E450C674}" destId="{0278C15E-7082-48FD-8634-B19379309FC9}" srcOrd="0" destOrd="0" presId="urn:microsoft.com/office/officeart/2005/8/layout/process1"/>
    <dgm:cxn modelId="{A04CDA79-D0FE-4FC1-B417-1CE78B12B312}" type="presParOf" srcId="{6A774CCF-710B-40C6-A8AF-FF8E8AB7FB56}" destId="{692FE766-0867-464D-A557-35CD5BF258C1}" srcOrd="2" destOrd="0" presId="urn:microsoft.com/office/officeart/2005/8/layout/process1"/>
    <dgm:cxn modelId="{A2E3AD9D-EA2A-43C5-9040-35AA8D72615C}" type="presParOf" srcId="{6A774CCF-710B-40C6-A8AF-FF8E8AB7FB56}" destId="{02E71D2B-763B-4276-A423-7745C9694DCD}" srcOrd="3" destOrd="0" presId="urn:microsoft.com/office/officeart/2005/8/layout/process1"/>
    <dgm:cxn modelId="{5ED12C37-AD2D-4309-A659-311344C84EF4}" type="presParOf" srcId="{02E71D2B-763B-4276-A423-7745C9694DCD}" destId="{76486B72-61FA-4DDD-8F97-994B94FAE9C2}" srcOrd="0" destOrd="0" presId="urn:microsoft.com/office/officeart/2005/8/layout/process1"/>
    <dgm:cxn modelId="{3FEA0F4B-69E9-4F02-8AD0-55118137486E}" type="presParOf" srcId="{6A774CCF-710B-40C6-A8AF-FF8E8AB7FB56}" destId="{34F6987D-FF5E-4FB0-9E48-97613BCF1D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73B99-EA4B-46A4-83FE-DABA73C59D48}">
      <dsp:nvSpPr>
        <dsp:cNvPr id="0" name=""/>
        <dsp:cNvSpPr/>
      </dsp:nvSpPr>
      <dsp:spPr>
        <a:xfrm>
          <a:off x="7143" y="409721"/>
          <a:ext cx="2135187" cy="19416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텍스트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“The cat sat on the mat.”</a:t>
          </a:r>
          <a:endParaRPr lang="ko-KR" altLang="en-US" sz="1400" kern="1200" dirty="0"/>
        </a:p>
      </dsp:txBody>
      <dsp:txXfrm>
        <a:off x="64013" y="466591"/>
        <a:ext cx="2021447" cy="1827946"/>
      </dsp:txXfrm>
    </dsp:sp>
    <dsp:sp modelId="{EFDA877E-68EB-45ED-91C6-F1F299673BDB}">
      <dsp:nvSpPr>
        <dsp:cNvPr id="0" name=""/>
        <dsp:cNvSpPr/>
      </dsp:nvSpPr>
      <dsp:spPr>
        <a:xfrm>
          <a:off x="2355850" y="111580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355850" y="1221706"/>
        <a:ext cx="316861" cy="317716"/>
      </dsp:txXfrm>
    </dsp:sp>
    <dsp:sp modelId="{D5F8A1E3-7DF7-410D-B0B8-825D16F6DB6A}">
      <dsp:nvSpPr>
        <dsp:cNvPr id="0" name=""/>
        <dsp:cNvSpPr/>
      </dsp:nvSpPr>
      <dsp:spPr>
        <a:xfrm>
          <a:off x="2996406" y="409721"/>
          <a:ext cx="2135187" cy="19416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토큰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“the”, “cat”, “sat”, “on”, “the”, “mat”, “.”</a:t>
          </a:r>
          <a:endParaRPr lang="ko-KR" altLang="en-US" sz="1400" kern="1200" dirty="0"/>
        </a:p>
      </dsp:txBody>
      <dsp:txXfrm>
        <a:off x="3053276" y="466591"/>
        <a:ext cx="2021447" cy="1827946"/>
      </dsp:txXfrm>
    </dsp:sp>
    <dsp:sp modelId="{1C53CB9E-3F05-4665-A175-D61B030FF61A}">
      <dsp:nvSpPr>
        <dsp:cNvPr id="0" name=""/>
        <dsp:cNvSpPr/>
      </dsp:nvSpPr>
      <dsp:spPr>
        <a:xfrm>
          <a:off x="5345112" y="111580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5345112" y="1221706"/>
        <a:ext cx="316861" cy="317716"/>
      </dsp:txXfrm>
    </dsp:sp>
    <dsp:sp modelId="{691DAACA-6375-4C34-B3CE-2609EA273EF9}">
      <dsp:nvSpPr>
        <dsp:cNvPr id="0" name=""/>
        <dsp:cNvSpPr/>
      </dsp:nvSpPr>
      <dsp:spPr>
        <a:xfrm>
          <a:off x="5985668" y="409721"/>
          <a:ext cx="2135187" cy="19416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/>
            <a:t>토큰의 벡터 인코딩</a:t>
          </a:r>
          <a:endParaRPr lang="en-US" altLang="ko-KR" sz="1300" b="1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0.0 0.0 0.4 0.0 0.0 1.0 0.0</a:t>
          </a: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0.5 1.0 0.5 0.2 0.5 0.5 0.0</a:t>
          </a: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1.0 0.2 1.0 1.0 1.0 0.0 0.0</a:t>
          </a: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the cat sat on the mat .</a:t>
          </a:r>
          <a:endParaRPr lang="ko-KR" altLang="en-US" sz="1300" kern="1200" dirty="0"/>
        </a:p>
      </dsp:txBody>
      <dsp:txXfrm>
        <a:off x="6042538" y="466591"/>
        <a:ext cx="2021447" cy="1827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6B34-C73E-41AD-B7CF-9048CD451C62}">
      <dsp:nvSpPr>
        <dsp:cNvPr id="0" name=""/>
        <dsp:cNvSpPr/>
      </dsp:nvSpPr>
      <dsp:spPr>
        <a:xfrm>
          <a:off x="4656" y="1137977"/>
          <a:ext cx="1391797" cy="835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단어 인덱스</a:t>
          </a:r>
        </a:p>
      </dsp:txBody>
      <dsp:txXfrm>
        <a:off x="29115" y="1162436"/>
        <a:ext cx="1342879" cy="786160"/>
      </dsp:txXfrm>
    </dsp:sp>
    <dsp:sp modelId="{E115F8B9-97EE-471C-BB91-9EC4E450C674}">
      <dsp:nvSpPr>
        <dsp:cNvPr id="0" name=""/>
        <dsp:cNvSpPr/>
      </dsp:nvSpPr>
      <dsp:spPr>
        <a:xfrm>
          <a:off x="1535633" y="1382934"/>
          <a:ext cx="295061" cy="34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535633" y="1451967"/>
        <a:ext cx="206543" cy="207099"/>
      </dsp:txXfrm>
    </dsp:sp>
    <dsp:sp modelId="{692FE766-0867-464D-A557-35CD5BF258C1}">
      <dsp:nvSpPr>
        <dsp:cNvPr id="0" name=""/>
        <dsp:cNvSpPr/>
      </dsp:nvSpPr>
      <dsp:spPr>
        <a:xfrm>
          <a:off x="1953172" y="1137977"/>
          <a:ext cx="1391797" cy="835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임베딩</a:t>
          </a:r>
          <a:r>
            <a:rPr lang="ko-KR" altLang="en-US" sz="1600" kern="1200" dirty="0"/>
            <a:t> 층</a:t>
          </a:r>
        </a:p>
      </dsp:txBody>
      <dsp:txXfrm>
        <a:off x="1977631" y="1162436"/>
        <a:ext cx="1342879" cy="786160"/>
      </dsp:txXfrm>
    </dsp:sp>
    <dsp:sp modelId="{02E71D2B-763B-4276-A423-7745C9694DCD}">
      <dsp:nvSpPr>
        <dsp:cNvPr id="0" name=""/>
        <dsp:cNvSpPr/>
      </dsp:nvSpPr>
      <dsp:spPr>
        <a:xfrm>
          <a:off x="3484149" y="1382934"/>
          <a:ext cx="295061" cy="34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484149" y="1451967"/>
        <a:ext cx="206543" cy="207099"/>
      </dsp:txXfrm>
    </dsp:sp>
    <dsp:sp modelId="{34F6987D-FF5E-4FB0-9E48-97613BCF1D75}">
      <dsp:nvSpPr>
        <dsp:cNvPr id="0" name=""/>
        <dsp:cNvSpPr/>
      </dsp:nvSpPr>
      <dsp:spPr>
        <a:xfrm>
          <a:off x="3901689" y="1137977"/>
          <a:ext cx="1391797" cy="835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연관된 단어 벡터</a:t>
          </a:r>
        </a:p>
      </dsp:txBody>
      <dsp:txXfrm>
        <a:off x="3926148" y="1162436"/>
        <a:ext cx="1342879" cy="78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215A6-9201-4A47-A864-3D022968A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9AAA91-2F64-4F68-ADB6-D00326ED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555D0-8ADC-4DD2-BEC8-341077D6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2B14F-39D3-403F-AEF5-ADFFB9BA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3D5E9-F3CB-4608-849B-CB17DD74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7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F5AE2-AC9A-4847-81BC-3F17230A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F45C39-C8B1-4A1E-AC08-9F4F32D73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7DB78-B0EA-4B60-9DCD-77FFE819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98373-2014-4956-8958-E451AF48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85A1B0-D77B-4435-B8E9-B931158E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7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4CC53F-568D-4883-93DC-F708164F3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6C0AD6-539D-407A-BBA9-A3738CA11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1A5CE-EBED-4382-A084-1913AD68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EC29C-9740-4F62-BBB2-5FC4FEA7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AA98F-66FD-40EB-8DC4-40EB5880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7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6D6EA-86D5-4753-8439-39BCDDD9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AFF1-FBC5-472B-B2D7-85B69070C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07B90-D605-4524-AF8A-33E4A2F5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AF251-BAFA-44B8-B61A-A0A0CE12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6A117-FEF1-419B-9167-B91C3924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7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A2134-41F7-4D22-A945-1D1DA353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56656-5D01-43CF-8A2E-BABD6320B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63D31-EF58-4ED0-9BEA-AF4AAF6D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0D8AE-5D40-4730-91A3-8C381BB6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625E8-2DD1-45FF-9E14-12925444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2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60038-C8CE-497A-903B-09FBCD0A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15832-EBBC-4D46-9A28-B56EE697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412CDD-C7AC-46E0-94F2-CCC962380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922C0-B10E-463B-8AC7-2B75A688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418C4C-FB95-4A4A-BBF5-E8B2360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6DF31-6451-48B2-B58B-49F201B0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5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9488A-CC9C-421B-87A8-8EA0F1F6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D40B7-F226-4EFD-BB86-13DBF67A4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A6649B-2175-4AE8-AABF-BB079CE32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389994-6F96-4E64-81E4-687B35EA8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A82FB1-7FD3-48B3-8E1F-063B3F229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465583-B372-428A-BE39-BCD26C7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1ADA7A-30A2-4554-B870-8A703D3B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2DDAEC-ED07-43B5-B7AC-8044F9A1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8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8286-FF05-49AE-B0AF-BAA1744B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C3968B-9C99-42FD-B495-B560A033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8F52A4-6C7B-430A-83EF-B5855730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554E90-3006-42A6-A808-8974C77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3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53953-1D2F-4F42-BFBE-CC6C49A4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5CA580-13A4-4882-AB80-486D3F25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48E2D4-6125-4E37-B94C-39FB5CC5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5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DC14D-4481-49EE-A4F8-92936341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5D8EB-DEC2-4275-8039-88D3FB20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23C985-5571-47FC-B58C-4D7B244F0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42549-DC90-4C5F-B367-BC3DE01C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47D5D4-370D-4964-B766-9E94CD39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068FA-5E9A-4253-A459-34B15E63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0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0529E-7020-439F-AD10-380515D6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A61986-C21E-43FB-9DB0-218C85431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F9149-8854-49B7-A3FE-64961198F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EE1530-F4D1-4682-A1AE-497F4706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727D51-4777-476F-A470-D72481A5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83311-2B16-4403-AD16-1C073233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7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9E839C-60F2-4C5A-9F30-76F29CA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ED6B0-EF6C-4A06-8FA8-BCC249E5F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3F66A-BFCD-47E9-80C3-4F39AD1E2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2ACD3-62EC-479C-A0FF-E5C19CCD069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4746A-5AAB-466C-A61A-88A7DA839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741C2-E73B-4B84-AAB4-C917CC60E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594A-030A-4812-A456-88C187C3F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3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32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59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3" Type="http://schemas.openxmlformats.org/officeDocument/2006/relationships/image" Target="../media/image32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50.png"/><Relationship Id="rId5" Type="http://schemas.openxmlformats.org/officeDocument/2006/relationships/image" Target="../media/image110.png"/><Relationship Id="rId10" Type="http://schemas.openxmlformats.org/officeDocument/2006/relationships/image" Target="../media/image59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59.png"/><Relationship Id="rId4" Type="http://schemas.openxmlformats.org/officeDocument/2006/relationships/image" Target="../media/image118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163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62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60.png"/><Relationship Id="rId5" Type="http://schemas.openxmlformats.org/officeDocument/2006/relationships/image" Target="../media/image15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172.png"/><Relationship Id="rId4" Type="http://schemas.openxmlformats.org/officeDocument/2006/relationships/image" Target="../media/image2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image" Target="../media/image1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32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7038" y="-253880"/>
            <a:ext cx="2272531" cy="2272531"/>
            <a:chOff x="14755556" y="-380820"/>
            <a:chExt cx="3408797" cy="34087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556" y="-380820"/>
              <a:ext cx="3408797" cy="3408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6900" y="554012"/>
            <a:ext cx="9316678" cy="5749119"/>
            <a:chOff x="2155349" y="831018"/>
            <a:chExt cx="13975017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349" y="831018"/>
              <a:ext cx="13975017" cy="862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73620" y="4193613"/>
            <a:ext cx="3194415" cy="1010319"/>
            <a:chOff x="-1010431" y="6290419"/>
            <a:chExt cx="4791623" cy="15154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010431" y="6290419"/>
              <a:ext cx="4791623" cy="15154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9472" y="3006101"/>
            <a:ext cx="2120710" cy="12728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6867" y="3151969"/>
            <a:ext cx="790192" cy="790192"/>
            <a:chOff x="7270300" y="4727954"/>
            <a:chExt cx="1185288" cy="11852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0300" y="4727954"/>
              <a:ext cx="1185288" cy="11852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6951" y="3066428"/>
            <a:ext cx="772615" cy="1195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48835" y="4567767"/>
            <a:ext cx="8292807" cy="131005"/>
            <a:chOff x="2923251" y="6851650"/>
            <a:chExt cx="12439211" cy="19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3251" y="6851650"/>
              <a:ext cx="12439211" cy="1965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794" y="4978302"/>
            <a:ext cx="7442883" cy="8499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0322" y="1477597"/>
            <a:ext cx="6781972" cy="22038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05123" y="5598961"/>
            <a:ext cx="640040" cy="936489"/>
            <a:chOff x="15457685" y="8398441"/>
            <a:chExt cx="960060" cy="14047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7685" y="8398441"/>
              <a:ext cx="960060" cy="14047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6286" y="3050817"/>
            <a:ext cx="701145" cy="3316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8130" y="236460"/>
            <a:ext cx="313125" cy="356224"/>
            <a:chOff x="762195" y="354690"/>
            <a:chExt cx="469688" cy="534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195" y="354690"/>
              <a:ext cx="469688" cy="5343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100" y="274369"/>
            <a:ext cx="1946585" cy="4003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3427" y="277972"/>
            <a:ext cx="5910450" cy="13173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310" y="1914619"/>
            <a:ext cx="4969155" cy="3056999"/>
            <a:chOff x="775964" y="2871929"/>
            <a:chExt cx="7453733" cy="4585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964" y="2871929"/>
              <a:ext cx="7453733" cy="45854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46" y="1660404"/>
            <a:ext cx="4734481" cy="313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310" y="5328923"/>
            <a:ext cx="4994777" cy="1415059"/>
            <a:chOff x="775964" y="7993383"/>
            <a:chExt cx="7492165" cy="2122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964" y="7993383"/>
              <a:ext cx="7492165" cy="21225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6856" y="5086221"/>
            <a:ext cx="3390669" cy="313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54831" y="4886332"/>
            <a:ext cx="1076021" cy="227814"/>
            <a:chOff x="-232246" y="7329497"/>
            <a:chExt cx="1614032" cy="3417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740000">
              <a:off x="-232246" y="7329497"/>
              <a:ext cx="1614032" cy="341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7024" y="1765961"/>
            <a:ext cx="71342" cy="8201484"/>
            <a:chOff x="8815535" y="2648941"/>
            <a:chExt cx="107013" cy="123022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83327" y="5681149"/>
              <a:ext cx="6171429" cy="107013"/>
              <a:chOff x="5783327" y="5681149"/>
              <a:chExt cx="6171429" cy="107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5783327" y="5681149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83327" y="11811947"/>
              <a:ext cx="6171429" cy="107013"/>
              <a:chOff x="5783327" y="11811947"/>
              <a:chExt cx="6171429" cy="1070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5783327" y="11811947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426439" y="2690488"/>
            <a:ext cx="5003956" cy="3602977"/>
            <a:chOff x="9639658" y="4035732"/>
            <a:chExt cx="7505934" cy="5404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9658" y="4035732"/>
              <a:ext cx="7505934" cy="54044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5253" y="1642045"/>
            <a:ext cx="3373131" cy="3131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08080" y="5164592"/>
            <a:ext cx="5013135" cy="1404223"/>
            <a:chOff x="9612119" y="7746887"/>
            <a:chExt cx="7519703" cy="21063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2119" y="7746887"/>
              <a:ext cx="7519703" cy="21063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48259" y="4080843"/>
            <a:ext cx="1155394" cy="3131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62790" y="6349598"/>
            <a:ext cx="1658425" cy="219217"/>
            <a:chOff x="14644184" y="9524397"/>
            <a:chExt cx="2487638" cy="3288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08285" y="9489165"/>
              <a:ext cx="1733091" cy="4697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644184" y="9633732"/>
              <a:ext cx="585078" cy="164413"/>
              <a:chOff x="14644184" y="9633732"/>
              <a:chExt cx="585078" cy="16441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44184" y="9633732"/>
                <a:ext cx="585078" cy="16441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425481" y="1997557"/>
            <a:ext cx="5013135" cy="1404223"/>
            <a:chOff x="9638220" y="2996334"/>
            <a:chExt cx="7519703" cy="2106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38220" y="2996334"/>
              <a:ext cx="7519703" cy="21063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26439" y="6333798"/>
            <a:ext cx="3276373" cy="235017"/>
            <a:chOff x="9639658" y="9500696"/>
            <a:chExt cx="4914559" cy="3525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9658" y="9500696"/>
              <a:ext cx="4914559" cy="352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437" y="1650860"/>
            <a:ext cx="4969155" cy="3897966"/>
            <a:chOff x="555655" y="2476289"/>
            <a:chExt cx="7453733" cy="584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5" y="2476289"/>
              <a:ext cx="7453733" cy="584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0273" y="1284830"/>
            <a:ext cx="2892779" cy="313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78130" y="925789"/>
            <a:ext cx="4309198" cy="5348108"/>
            <a:chOff x="10167195" y="1388683"/>
            <a:chExt cx="6463797" cy="8022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7195" y="1388683"/>
              <a:ext cx="6463797" cy="8022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8316" y="3476940"/>
            <a:ext cx="874722" cy="245805"/>
            <a:chOff x="8292474" y="5215410"/>
            <a:chExt cx="1312083" cy="36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2474" y="5215410"/>
              <a:ext cx="1312083" cy="36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4335" y="-247849"/>
            <a:ext cx="71342" cy="8201484"/>
            <a:chOff x="8841502" y="-371773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09294" y="2660435"/>
              <a:ext cx="6171429" cy="107013"/>
              <a:chOff x="5809294" y="2660435"/>
              <a:chExt cx="6171429" cy="1070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809294" y="2660435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09294" y="8791233"/>
              <a:ext cx="6171429" cy="107013"/>
              <a:chOff x="5809294" y="8791233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809294" y="8791233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8130" y="236460"/>
            <a:ext cx="313125" cy="356224"/>
            <a:chOff x="762195" y="354690"/>
            <a:chExt cx="469688" cy="534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195" y="354690"/>
              <a:ext cx="469688" cy="5343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099" y="274369"/>
            <a:ext cx="2157961" cy="4003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1978" y="305511"/>
            <a:ext cx="7709526" cy="5935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693" y="1492019"/>
            <a:ext cx="4492743" cy="1936553"/>
            <a:chOff x="997039" y="2238028"/>
            <a:chExt cx="6739114" cy="2904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039" y="2238028"/>
              <a:ext cx="6739114" cy="29048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050" y="1154867"/>
            <a:ext cx="4414247" cy="313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4263" y="1461829"/>
            <a:ext cx="5947307" cy="3695394"/>
            <a:chOff x="8991394" y="2192743"/>
            <a:chExt cx="8920961" cy="5543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394" y="2192743"/>
              <a:ext cx="8920961" cy="55430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28274" y="1154867"/>
            <a:ext cx="2892779" cy="313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4918" y="823789"/>
            <a:ext cx="71342" cy="8201484"/>
            <a:chOff x="8347376" y="1235684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15168" y="4267892"/>
              <a:ext cx="6171429" cy="107013"/>
              <a:chOff x="5315168" y="4267892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315168" y="4267892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15168" y="10398689"/>
              <a:ext cx="6171429" cy="107013"/>
              <a:chOff x="5315168" y="10398689"/>
              <a:chExt cx="6171429" cy="107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315168" y="10398689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08130" y="3873816"/>
            <a:ext cx="313125" cy="356224"/>
            <a:chOff x="762195" y="5810724"/>
            <a:chExt cx="469688" cy="5343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95" y="5810724"/>
              <a:ext cx="469688" cy="5343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5728" y="3903497"/>
            <a:ext cx="4579377" cy="26237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8130" y="4568307"/>
            <a:ext cx="313125" cy="356224"/>
            <a:chOff x="762195" y="6852461"/>
            <a:chExt cx="469688" cy="5343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95" y="6852461"/>
              <a:ext cx="469688" cy="5343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8130" y="5290037"/>
            <a:ext cx="313125" cy="356224"/>
            <a:chOff x="762195" y="7935055"/>
            <a:chExt cx="469688" cy="5343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95" y="7935055"/>
              <a:ext cx="469688" cy="534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8130" y="5934353"/>
            <a:ext cx="313125" cy="356224"/>
            <a:chOff x="762195" y="8901530"/>
            <a:chExt cx="469688" cy="5343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95" y="8901530"/>
              <a:ext cx="469688" cy="534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51050" y="5401323"/>
            <a:ext cx="313125" cy="356224"/>
            <a:chOff x="9676574" y="8101985"/>
            <a:chExt cx="469688" cy="5343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6574" y="8101985"/>
              <a:ext cx="469688" cy="5343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51050" y="6035329"/>
            <a:ext cx="313125" cy="356224"/>
            <a:chOff x="9676574" y="9052993"/>
            <a:chExt cx="469688" cy="5343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6574" y="9052993"/>
              <a:ext cx="469688" cy="5343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2029" y="5130962"/>
            <a:ext cx="4492031" cy="1498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5983" y="1756642"/>
            <a:ext cx="4969155" cy="3278869"/>
            <a:chOff x="533974" y="2634963"/>
            <a:chExt cx="7453733" cy="4918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74" y="2634963"/>
              <a:ext cx="7453733" cy="49183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854" y="1450771"/>
            <a:ext cx="3373131" cy="313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401" y="-262370"/>
            <a:ext cx="71342" cy="8201484"/>
            <a:chOff x="8474101" y="-393555"/>
            <a:chExt cx="107013" cy="12302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41893" y="2638653"/>
              <a:ext cx="6171429" cy="107013"/>
              <a:chOff x="5441893" y="2638653"/>
              <a:chExt cx="6171429" cy="1070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5441893" y="2638653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41893" y="8769450"/>
              <a:ext cx="6171429" cy="107013"/>
              <a:chOff x="5441893" y="8769450"/>
              <a:chExt cx="6171429" cy="1070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5441893" y="8769450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056497" y="1045218"/>
            <a:ext cx="5793296" cy="5302209"/>
            <a:chOff x="9084746" y="1567826"/>
            <a:chExt cx="8689944" cy="7953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4746" y="1567826"/>
              <a:ext cx="8689944" cy="79533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68907" y="695095"/>
            <a:ext cx="4219834" cy="3132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3278" y="6504533"/>
            <a:ext cx="2396515" cy="219217"/>
            <a:chOff x="14179916" y="9756799"/>
            <a:chExt cx="3594773" cy="3288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038" y="9721568"/>
              <a:ext cx="2758755" cy="46975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79916" y="9866177"/>
              <a:ext cx="585078" cy="164413"/>
              <a:chOff x="14179916" y="9866177"/>
              <a:chExt cx="585078" cy="1644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79916" y="9866177"/>
                <a:ext cx="585078" cy="1644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075" y="1650860"/>
            <a:ext cx="5157879" cy="3897966"/>
            <a:chOff x="414111" y="2476289"/>
            <a:chExt cx="7736819" cy="584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111" y="2476289"/>
              <a:ext cx="7736819" cy="584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430" y="1336485"/>
            <a:ext cx="4195216" cy="313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94353" y="887495"/>
            <a:ext cx="4309198" cy="5670499"/>
            <a:chOff x="10341529" y="1331243"/>
            <a:chExt cx="6463797" cy="85057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1529" y="1331243"/>
              <a:ext cx="6463797" cy="8505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7878" y="3476940"/>
            <a:ext cx="874722" cy="245805"/>
            <a:chOff x="8486816" y="5215410"/>
            <a:chExt cx="1312083" cy="36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6816" y="5215410"/>
              <a:ext cx="1312083" cy="36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3897" y="-247849"/>
            <a:ext cx="71342" cy="8201484"/>
            <a:chOff x="9035845" y="-371773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3637" y="2660435"/>
              <a:ext cx="6171429" cy="107013"/>
              <a:chOff x="6003637" y="2660435"/>
              <a:chExt cx="6171429" cy="1070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003637" y="2660435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3637" y="8791233"/>
              <a:ext cx="6171429" cy="107013"/>
              <a:chOff x="6003637" y="8791233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003637" y="8791233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718F-88EE-4E12-B249-08D6E32F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6534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사전 훈련된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0FF88D-548E-4732-9BE8-EF7C1DDA8593}"/>
              </a:ext>
            </a:extLst>
          </p:cNvPr>
          <p:cNvCxnSpPr>
            <a:cxnSpLocks/>
          </p:cNvCxnSpPr>
          <p:nvPr/>
        </p:nvCxnSpPr>
        <p:spPr>
          <a:xfrm>
            <a:off x="1641641" y="4274134"/>
            <a:ext cx="902635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DC1E469-5265-462D-BB3A-C5B166CB2A31}"/>
              </a:ext>
            </a:extLst>
          </p:cNvPr>
          <p:cNvSpPr/>
          <p:nvPr/>
        </p:nvSpPr>
        <p:spPr>
          <a:xfrm>
            <a:off x="-1120747" y="-1282077"/>
            <a:ext cx="3865944" cy="3865944"/>
          </a:xfrm>
          <a:prstGeom prst="ellipse">
            <a:avLst/>
          </a:prstGeom>
          <a:solidFill>
            <a:srgbClr val="94FF8F"/>
          </a:solidFill>
          <a:ln>
            <a:solidFill>
              <a:srgbClr val="94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ACE9-A165-49BA-AB2B-AB1B0108B5A2}"/>
              </a:ext>
            </a:extLst>
          </p:cNvPr>
          <p:cNvSpPr txBox="1"/>
          <p:nvPr/>
        </p:nvSpPr>
        <p:spPr>
          <a:xfrm>
            <a:off x="634712" y="559455"/>
            <a:ext cx="17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E29700"/>
                </a:solidFill>
              </a:rPr>
              <a:t>5</a:t>
            </a:r>
            <a:r>
              <a:rPr lang="en-US" altLang="ko-KR" sz="5400" b="1" dirty="0">
                <a:solidFill>
                  <a:schemeClr val="bg2">
                    <a:lumMod val="50000"/>
                  </a:schemeClr>
                </a:solidFill>
              </a:rPr>
              <a:t>.3</a:t>
            </a:r>
            <a:endParaRPr lang="ko-KR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030DE4-B86A-4082-9278-38D87C6CE193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5F32CB-F574-481C-8CF6-5EC5E25FCA49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 w="193675"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094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38FEDD2-4D69-4E8C-A647-ED914BA6BCA9}"/>
              </a:ext>
            </a:extLst>
          </p:cNvPr>
          <p:cNvSpPr/>
          <p:nvPr/>
        </p:nvSpPr>
        <p:spPr>
          <a:xfrm>
            <a:off x="8515485" y="3738577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2F496D-F3BD-4DD0-BC2E-F64827B5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4160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사전 훈련된 네트워크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7DD94-0399-42FC-9632-15991EBB3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대규모 이미지 분류 문제를 위해 대량의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데이터셋에서 미리 훈련되어 저장된 네트워크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네트워크를 다른 문제에 사용할 수 있음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딥러닝의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핵심 장점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작은 데이터셋을 가진 문제에도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딥러닝이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효율적으로 작용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특성 추출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미세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B84D54-F954-42DC-A94C-7C0BE044FBDD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66802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6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86AACB2B-1018-4B11-B9DD-9E267DE4EC8B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683D3AC-B27D-4891-A703-63570D338450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1986E-567C-4FC4-86D0-E5EA70A0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B9162C-CC04-4E5C-86F5-EEF9CAEDA1E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020D19-EBA5-4E7D-BE90-6128DF07208F}"/>
              </a:ext>
            </a:extLst>
          </p:cNvPr>
          <p:cNvSpPr/>
          <p:nvPr/>
        </p:nvSpPr>
        <p:spPr>
          <a:xfrm>
            <a:off x="236728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C9624-1A11-4B2E-81EE-FCA4C44C849D}"/>
              </a:ext>
            </a:extLst>
          </p:cNvPr>
          <p:cNvSpPr/>
          <p:nvPr/>
        </p:nvSpPr>
        <p:spPr>
          <a:xfrm>
            <a:off x="502920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0B296D-8A77-4D5F-9D73-2ABF85791AA9}"/>
              </a:ext>
            </a:extLst>
          </p:cNvPr>
          <p:cNvSpPr/>
          <p:nvPr/>
        </p:nvSpPr>
        <p:spPr>
          <a:xfrm>
            <a:off x="7691120" y="1767840"/>
            <a:ext cx="2133600" cy="894080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분류기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랜덤 초기화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76472-6E20-483A-BB81-8F87B8A9B14A}"/>
              </a:ext>
            </a:extLst>
          </p:cNvPr>
          <p:cNvSpPr/>
          <p:nvPr/>
        </p:nvSpPr>
        <p:spPr>
          <a:xfrm>
            <a:off x="236728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6396B-E987-47E5-AF45-24C9E3FED147}"/>
              </a:ext>
            </a:extLst>
          </p:cNvPr>
          <p:cNvSpPr/>
          <p:nvPr/>
        </p:nvSpPr>
        <p:spPr>
          <a:xfrm>
            <a:off x="502920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8D95E-6F91-435F-943D-7E5F97A15F08}"/>
              </a:ext>
            </a:extLst>
          </p:cNvPr>
          <p:cNvSpPr/>
          <p:nvPr/>
        </p:nvSpPr>
        <p:spPr>
          <a:xfrm>
            <a:off x="7691120" y="2993072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동결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618FCD-19A3-4426-9828-C8B4026E7567}"/>
              </a:ext>
            </a:extLst>
          </p:cNvPr>
          <p:cNvCxnSpPr>
            <a:cxnSpLocks/>
          </p:cNvCxnSpPr>
          <p:nvPr/>
        </p:nvCxnSpPr>
        <p:spPr>
          <a:xfrm>
            <a:off x="4775200" y="1656080"/>
            <a:ext cx="2590800" cy="108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2D5DD9-EA37-40E9-B504-B6003BE47F09}"/>
              </a:ext>
            </a:extLst>
          </p:cNvPr>
          <p:cNvCxnSpPr/>
          <p:nvPr/>
        </p:nvCxnSpPr>
        <p:spPr>
          <a:xfrm flipV="1">
            <a:off x="4866640" y="1656080"/>
            <a:ext cx="2499360" cy="108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06972BD-0CDB-4C04-9828-B8A93FAB2220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343408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01C857-E90F-43CB-9436-B0B78BD6D6B2}"/>
              </a:ext>
            </a:extLst>
          </p:cNvPr>
          <p:cNvCxnSpPr>
            <a:endCxn id="9" idx="2"/>
          </p:cNvCxnSpPr>
          <p:nvPr/>
        </p:nvCxnSpPr>
        <p:spPr>
          <a:xfrm flipV="1">
            <a:off x="3434080" y="5784266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0C13ED-2305-4507-B93C-5B74A22E3B3B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609600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585F8E-DB66-449D-91D4-B29C89A5B013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8757920" y="2661920"/>
            <a:ext cx="0" cy="3311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7F5B95-B4E3-49A9-8E20-19F65161257F}"/>
              </a:ext>
            </a:extLst>
          </p:cNvPr>
          <p:cNvCxnSpPr/>
          <p:nvPr/>
        </p:nvCxnSpPr>
        <p:spPr>
          <a:xfrm flipV="1">
            <a:off x="6090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D50146-D03A-40A4-99B2-DF18772B9382}"/>
              </a:ext>
            </a:extLst>
          </p:cNvPr>
          <p:cNvCxnSpPr/>
          <p:nvPr/>
        </p:nvCxnSpPr>
        <p:spPr>
          <a:xfrm flipV="1">
            <a:off x="8757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09AF65-75DA-4CB0-A8F5-2114EC1D18FA}"/>
              </a:ext>
            </a:extLst>
          </p:cNvPr>
          <p:cNvCxnSpPr/>
          <p:nvPr/>
        </p:nvCxnSpPr>
        <p:spPr>
          <a:xfrm flipV="1">
            <a:off x="343408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2F9A48-1B45-4781-A4E7-11518DB0E75E}"/>
              </a:ext>
            </a:extLst>
          </p:cNvPr>
          <p:cNvCxnSpPr>
            <a:cxnSpLocks/>
          </p:cNvCxnSpPr>
          <p:nvPr/>
        </p:nvCxnSpPr>
        <p:spPr>
          <a:xfrm flipV="1">
            <a:off x="61163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6D00D6-8AB4-4EB5-A29D-002FC4102B60}"/>
              </a:ext>
            </a:extLst>
          </p:cNvPr>
          <p:cNvCxnSpPr>
            <a:cxnSpLocks/>
          </p:cNvCxnSpPr>
          <p:nvPr/>
        </p:nvCxnSpPr>
        <p:spPr>
          <a:xfrm flipV="1">
            <a:off x="87579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46D71C-67B1-4C65-A8DF-634E3778030A}"/>
              </a:ext>
            </a:extLst>
          </p:cNvPr>
          <p:cNvSpPr txBox="1"/>
          <p:nvPr/>
        </p:nvSpPr>
        <p:spPr>
          <a:xfrm>
            <a:off x="3100755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FD6DE-4E4E-4188-B83F-3890B16BF202}"/>
              </a:ext>
            </a:extLst>
          </p:cNvPr>
          <p:cNvSpPr txBox="1"/>
          <p:nvPr/>
        </p:nvSpPr>
        <p:spPr>
          <a:xfrm>
            <a:off x="5767754" y="6209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8A0FD-DF06-4DAD-A320-0ACFDFD3C1A5}"/>
              </a:ext>
            </a:extLst>
          </p:cNvPr>
          <p:cNvSpPr txBox="1"/>
          <p:nvPr/>
        </p:nvSpPr>
        <p:spPr>
          <a:xfrm>
            <a:off x="8434754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D7597-A6EB-4EF1-B47D-A1E3C1C69406}"/>
              </a:ext>
            </a:extLst>
          </p:cNvPr>
          <p:cNvSpPr txBox="1"/>
          <p:nvPr/>
        </p:nvSpPr>
        <p:spPr>
          <a:xfrm>
            <a:off x="3100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2C280-BF85-46FD-B715-C2C4781BD168}"/>
              </a:ext>
            </a:extLst>
          </p:cNvPr>
          <p:cNvSpPr txBox="1"/>
          <p:nvPr/>
        </p:nvSpPr>
        <p:spPr>
          <a:xfrm>
            <a:off x="8434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9E317-94E8-4F63-B71B-F95E56F13705}"/>
              </a:ext>
            </a:extLst>
          </p:cNvPr>
          <p:cNvSpPr txBox="1"/>
          <p:nvPr/>
        </p:nvSpPr>
        <p:spPr>
          <a:xfrm>
            <a:off x="5767754" y="1069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D4D98-98C6-430D-A150-979DB166EA7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0088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60A3B3F-2901-432C-A07D-79C1BB6B8CE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162800" y="4383113"/>
            <a:ext cx="528320" cy="111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7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7F9B9C48-2E6C-4827-AD64-FE89A9662B67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38975C-63FF-4AFD-9F9E-B96D1753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VGG16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33E02E-8A1F-4E1C-867C-D1768D63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5" y="2600904"/>
            <a:ext cx="6505185" cy="1332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CF4A4-49C5-4E8D-B086-50026832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600" y="304539"/>
            <a:ext cx="3871295" cy="600508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860A9C-B233-4BA2-B02F-6D3F0BC2EF21}"/>
              </a:ext>
            </a:extLst>
          </p:cNvPr>
          <p:cNvSpPr/>
          <p:nvPr/>
        </p:nvSpPr>
        <p:spPr>
          <a:xfrm>
            <a:off x="9072880" y="5334000"/>
            <a:ext cx="103632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444DDC-CB8F-4C37-8ABA-B1FCC6FFD26C}"/>
              </a:ext>
            </a:extLst>
          </p:cNvPr>
          <p:cNvCxnSpPr>
            <a:cxnSpLocks/>
          </p:cNvCxnSpPr>
          <p:nvPr/>
        </p:nvCxnSpPr>
        <p:spPr>
          <a:xfrm>
            <a:off x="7020560" y="5171440"/>
            <a:ext cx="2052320" cy="258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800D6E-5B33-4704-BA95-E04549B718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32431" y="3522924"/>
            <a:ext cx="7385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961C20-160B-48B4-AADA-D9788908F64A}"/>
              </a:ext>
            </a:extLst>
          </p:cNvPr>
          <p:cNvSpPr txBox="1"/>
          <p:nvPr/>
        </p:nvSpPr>
        <p:spPr>
          <a:xfrm>
            <a:off x="5270965" y="3199758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분류기</a:t>
            </a:r>
            <a:endParaRPr lang="en-US" altLang="ko-KR" dirty="0"/>
          </a:p>
          <a:p>
            <a:pPr algn="ctr"/>
            <a:r>
              <a:rPr lang="ko-KR" altLang="en-US" dirty="0"/>
              <a:t>사용 여부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7A3270-BA6C-4CD7-B622-C5D7D13D1911}"/>
              </a:ext>
            </a:extLst>
          </p:cNvPr>
          <p:cNvCxnSpPr/>
          <p:nvPr/>
        </p:nvCxnSpPr>
        <p:spPr>
          <a:xfrm>
            <a:off x="2563840" y="3655004"/>
            <a:ext cx="19685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B2F75A-2F28-4198-ABDB-316ABEBF8F7A}"/>
              </a:ext>
            </a:extLst>
          </p:cNvPr>
          <p:cNvSpPr txBox="1"/>
          <p:nvPr/>
        </p:nvSpPr>
        <p:spPr>
          <a:xfrm>
            <a:off x="5722865" y="4783565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특성</a:t>
            </a:r>
            <a:endParaRPr lang="en-US" altLang="ko-KR" dirty="0"/>
          </a:p>
          <a:p>
            <a:r>
              <a:rPr lang="ko-KR" altLang="en-US" dirty="0" err="1"/>
              <a:t>맵의</a:t>
            </a:r>
            <a:r>
              <a:rPr lang="ko-KR" altLang="en-US" dirty="0"/>
              <a:t> 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583F90-5EB7-4A63-95A6-71E68E3D60CD}"/>
              </a:ext>
            </a:extLst>
          </p:cNvPr>
          <p:cNvCxnSpPr/>
          <p:nvPr/>
        </p:nvCxnSpPr>
        <p:spPr>
          <a:xfrm rot="5400000" flipH="1" flipV="1">
            <a:off x="6031720" y="1446040"/>
            <a:ext cx="1198880" cy="1070320"/>
          </a:xfrm>
          <a:prstGeom prst="bentConnector3">
            <a:avLst>
              <a:gd name="adj1" fmla="val 991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BD56F71-0AF5-4123-8765-DB0BEF2B6022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5423145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42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E57E3A-9B8A-4611-AF37-377926C79BEE}"/>
              </a:ext>
            </a:extLst>
          </p:cNvPr>
          <p:cNvSpPr/>
          <p:nvPr/>
        </p:nvSpPr>
        <p:spPr>
          <a:xfrm>
            <a:off x="6172200" y="1615440"/>
            <a:ext cx="5537200" cy="4561523"/>
          </a:xfrm>
          <a:prstGeom prst="rect">
            <a:avLst/>
          </a:prstGeom>
          <a:solidFill>
            <a:srgbClr val="F1F9F1"/>
          </a:solidFill>
          <a:ln>
            <a:solidFill>
              <a:srgbClr val="C8F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2F109F-F1BE-4F6E-A0C4-D70DC6DE9ED8}"/>
              </a:ext>
            </a:extLst>
          </p:cNvPr>
          <p:cNvSpPr/>
          <p:nvPr/>
        </p:nvSpPr>
        <p:spPr>
          <a:xfrm>
            <a:off x="482600" y="1615440"/>
            <a:ext cx="5537200" cy="4561523"/>
          </a:xfrm>
          <a:prstGeom prst="rect">
            <a:avLst/>
          </a:prstGeom>
          <a:solidFill>
            <a:srgbClr val="F1F9F1"/>
          </a:solidFill>
          <a:ln>
            <a:solidFill>
              <a:srgbClr val="C8F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FD1C6107-78A2-4585-9613-CEC5AC9C2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825625"/>
            <a:ext cx="5461000" cy="4351338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 사용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</a:p>
          <a:p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새로운 데이터셋에서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 실행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출력을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넘파이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배열로 저장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이를 새로운 완전 연결 분류기에 입력으로 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층을 한 번만 실행하여 데이터 증식 사용 불가능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빠르고 비용이 적게 든다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C51E0F-ECF5-4FA6-8F77-F46DF08A6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8120" cy="4351338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 사용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</a:t>
            </a:r>
          </a:p>
          <a:p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준비한 모델 위에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Dense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층을 쌓아 확장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데이터에서 엔드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엔드로 전체 모델을 실행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모델에 노출된 모든 입력 이미지가 매번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층을 통과하여 데이터 증식 사용 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비용이 활씬 많이 든다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C945CE-4EA4-48A4-BEC7-536F04FF92B5}"/>
              </a:ext>
            </a:extLst>
          </p:cNvPr>
          <p:cNvSpPr txBox="1">
            <a:spLocks/>
          </p:cNvSpPr>
          <p:nvPr/>
        </p:nvSpPr>
        <p:spPr>
          <a:xfrm>
            <a:off x="187960" y="11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특성 추출 방식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DE0FE0-BAE1-4B21-B947-71BD4D19B66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361188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31B236-DB2D-45C4-AA51-4C9382A20F42}"/>
              </a:ext>
            </a:extLst>
          </p:cNvPr>
          <p:cNvCxnSpPr/>
          <p:nvPr/>
        </p:nvCxnSpPr>
        <p:spPr>
          <a:xfrm>
            <a:off x="650240" y="2214880"/>
            <a:ext cx="31496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7A0ACB-5C1E-4E3F-84E1-5E5D3E0D6FBE}"/>
              </a:ext>
            </a:extLst>
          </p:cNvPr>
          <p:cNvCxnSpPr/>
          <p:nvPr/>
        </p:nvCxnSpPr>
        <p:spPr>
          <a:xfrm>
            <a:off x="6268720" y="2214880"/>
            <a:ext cx="31496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3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940" y="4434058"/>
            <a:ext cx="2698211" cy="2698211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5440" y="554012"/>
            <a:ext cx="8847813" cy="5749119"/>
            <a:chOff x="2708160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160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417" y="652458"/>
            <a:ext cx="3126977" cy="1605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4438" y="1878851"/>
            <a:ext cx="445402" cy="651700"/>
            <a:chOff x="1656656" y="2818277"/>
            <a:chExt cx="668103" cy="977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7724" y="914859"/>
            <a:ext cx="660701" cy="636575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493" y="659853"/>
            <a:ext cx="513292" cy="750125"/>
            <a:chOff x="1605739" y="989779"/>
            <a:chExt cx="769938" cy="1125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739" y="989779"/>
              <a:ext cx="769938" cy="1125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808" y="2985241"/>
            <a:ext cx="742662" cy="742662"/>
            <a:chOff x="1433712" y="4477861"/>
            <a:chExt cx="1113993" cy="11139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712" y="4477861"/>
              <a:ext cx="1113993" cy="111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3031" y="4050404"/>
            <a:ext cx="648216" cy="800737"/>
            <a:chOff x="1504546" y="6075606"/>
            <a:chExt cx="972324" cy="12011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546" y="6075606"/>
              <a:ext cx="972324" cy="1201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88238" y="1879976"/>
            <a:ext cx="7414000" cy="3930965"/>
            <a:chOff x="3582357" y="2819964"/>
            <a:chExt cx="11121000" cy="5896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807" y="2915711"/>
              <a:ext cx="4224726" cy="89858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96916" y="2819964"/>
              <a:ext cx="576280" cy="758115"/>
              <a:chOff x="3596916" y="2819964"/>
              <a:chExt cx="576280" cy="75811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596916" y="3001798"/>
                <a:ext cx="576280" cy="576280"/>
                <a:chOff x="3596916" y="3001798"/>
                <a:chExt cx="576280" cy="57628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96916" y="30017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8376" y="2756891"/>
                <a:ext cx="663384" cy="8759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0254" y="4189873"/>
              <a:ext cx="10442290" cy="89858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582357" y="4129094"/>
              <a:ext cx="576280" cy="723151"/>
              <a:chOff x="3582357" y="4129094"/>
              <a:chExt cx="576280" cy="72315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582357" y="4275964"/>
                <a:ext cx="576280" cy="576280"/>
                <a:chOff x="3582357" y="4275964"/>
                <a:chExt cx="576280" cy="57628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42759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43817" y="4066021"/>
                <a:ext cx="650348" cy="84096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0254" y="5464044"/>
              <a:ext cx="6187530" cy="89858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582357" y="5403261"/>
              <a:ext cx="576280" cy="723151"/>
              <a:chOff x="3582357" y="5403261"/>
              <a:chExt cx="576280" cy="72315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582357" y="5550131"/>
                <a:ext cx="576280" cy="576280"/>
                <a:chOff x="3582357" y="5550131"/>
                <a:chExt cx="576280" cy="57628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5550131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43817" y="5340188"/>
                <a:ext cx="655394" cy="84096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0254" y="6738206"/>
              <a:ext cx="4224726" cy="89858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582357" y="6677427"/>
              <a:ext cx="576280" cy="723151"/>
              <a:chOff x="3582357" y="6677427"/>
              <a:chExt cx="576280" cy="72315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582357" y="6824298"/>
                <a:ext cx="576280" cy="576280"/>
                <a:chOff x="3582357" y="6824298"/>
                <a:chExt cx="576280" cy="57628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68242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43817" y="6614355"/>
                <a:ext cx="647377" cy="84096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0254" y="8012377"/>
              <a:ext cx="1215901" cy="89858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582357" y="7951594"/>
              <a:ext cx="576280" cy="723151"/>
              <a:chOff x="3582357" y="7951594"/>
              <a:chExt cx="576280" cy="72315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582357" y="8098464"/>
                <a:ext cx="576280" cy="576280"/>
                <a:chOff x="3582357" y="8098464"/>
                <a:chExt cx="576280" cy="576280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80984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43817" y="7888521"/>
                <a:ext cx="653292" cy="840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E06095F6-F8D4-47DA-AACF-1E0B4F997B7F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3BC37-EA83-4355-A2B6-83E49EC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증식을 사용하지 않는 빠른 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8884AA-E16E-4979-99D6-919DD91553AC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10154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AA1762-56B6-463B-BBF2-D09E9AC9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6" y="1687678"/>
            <a:ext cx="6821449" cy="42356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E8F195-2C0E-46A2-B9E0-F1D433969759}"/>
              </a:ext>
            </a:extLst>
          </p:cNvPr>
          <p:cNvCxnSpPr>
            <a:cxnSpLocks/>
          </p:cNvCxnSpPr>
          <p:nvPr/>
        </p:nvCxnSpPr>
        <p:spPr>
          <a:xfrm>
            <a:off x="2519680" y="4378960"/>
            <a:ext cx="2987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B946A-541C-4373-80DE-B87E2B0B5687}"/>
              </a:ext>
            </a:extLst>
          </p:cNvPr>
          <p:cNvCxnSpPr>
            <a:cxnSpLocks/>
          </p:cNvCxnSpPr>
          <p:nvPr/>
        </p:nvCxnSpPr>
        <p:spPr>
          <a:xfrm flipH="1">
            <a:off x="5588000" y="2672080"/>
            <a:ext cx="508000" cy="1494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59FBBA-CF78-4A6B-B0CD-F8B38EA9130E}"/>
              </a:ext>
            </a:extLst>
          </p:cNvPr>
          <p:cNvSpPr txBox="1"/>
          <p:nvPr/>
        </p:nvSpPr>
        <p:spPr>
          <a:xfrm>
            <a:off x="5588000" y="226182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특성 추출 </a:t>
            </a:r>
            <a:r>
              <a:rPr lang="en-US" altLang="ko-KR" dirty="0"/>
              <a:t>-&gt; </a:t>
            </a:r>
            <a:r>
              <a:rPr lang="ko-KR" altLang="en-US" dirty="0"/>
              <a:t>추출된 특성의 크기 </a:t>
            </a:r>
            <a:r>
              <a:rPr lang="en-US" altLang="ko-KR" dirty="0"/>
              <a:t>(samples, 4, 4, 512)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CE2A1-0268-4C06-A47F-4DC433844BD6}"/>
              </a:ext>
            </a:extLst>
          </p:cNvPr>
          <p:cNvSpPr txBox="1"/>
          <p:nvPr/>
        </p:nvSpPr>
        <p:spPr>
          <a:xfrm>
            <a:off x="7848993" y="5193712"/>
            <a:ext cx="4081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완전 연결 분류기에 주입하기 위해</a:t>
            </a:r>
            <a:endParaRPr lang="en-US" altLang="ko-KR" dirty="0"/>
          </a:p>
          <a:p>
            <a:r>
              <a:rPr lang="en-US" altLang="ko-KR" dirty="0"/>
              <a:t>    (samples, 8192) </a:t>
            </a:r>
            <a:r>
              <a:rPr lang="ko-KR" altLang="en-US" dirty="0"/>
              <a:t>크기로 펼치기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5944D0-81A0-41BD-A2B6-088EB339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73" b="1381"/>
          <a:stretch/>
        </p:blipFill>
        <p:spPr>
          <a:xfrm>
            <a:off x="5104504" y="5840043"/>
            <a:ext cx="6996056" cy="8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7252E491-6DDA-48A0-988E-E3B2B1890DDE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9D7CFC-C59F-4454-B3E5-5B530195559C}"/>
              </a:ext>
            </a:extLst>
          </p:cNvPr>
          <p:cNvSpPr/>
          <p:nvPr/>
        </p:nvSpPr>
        <p:spPr>
          <a:xfrm>
            <a:off x="2143760" y="3139440"/>
            <a:ext cx="9621520" cy="3434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2B86C8D-7FDA-474E-99B5-D4D8581F8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887"/>
          <a:stretch/>
        </p:blipFill>
        <p:spPr>
          <a:xfrm>
            <a:off x="464588" y="1977289"/>
            <a:ext cx="6434052" cy="102689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29C39E3-A7D2-469C-B6EB-5E941B54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증식을 사용하지 않는 빠른 특성 추출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E239E-8F52-432A-A0A2-C2B607067687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10154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A36A10-4915-4F9F-8D2C-686991A5D78B}"/>
              </a:ext>
            </a:extLst>
          </p:cNvPr>
          <p:cNvSpPr txBox="1"/>
          <p:nvPr/>
        </p:nvSpPr>
        <p:spPr>
          <a:xfrm>
            <a:off x="464588" y="160795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완전 연결 분류기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F5FF52-274C-41EA-9177-14E112BC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463624" y="3431676"/>
            <a:ext cx="4290292" cy="2967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61AA1-2F59-4376-84D1-29C9715EB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81"/>
          <a:stretch/>
        </p:blipFill>
        <p:spPr>
          <a:xfrm>
            <a:off x="7292108" y="3429000"/>
            <a:ext cx="4290292" cy="3016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197A2-9352-45BA-ACFF-C4D83B284548}"/>
              </a:ext>
            </a:extLst>
          </p:cNvPr>
          <p:cNvSpPr txBox="1"/>
          <p:nvPr/>
        </p:nvSpPr>
        <p:spPr>
          <a:xfrm>
            <a:off x="7438792" y="219382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단순한 특성 추출</a:t>
            </a:r>
            <a:endParaRPr lang="en-US" altLang="ko-KR" dirty="0"/>
          </a:p>
          <a:p>
            <a:r>
              <a:rPr lang="ko-KR" altLang="en-US" dirty="0"/>
              <a:t>방식의 정확도와</a:t>
            </a:r>
            <a:r>
              <a:rPr lang="en-US" altLang="ko-KR" dirty="0"/>
              <a:t> </a:t>
            </a:r>
            <a:r>
              <a:rPr lang="ko-KR" altLang="en-US" dirty="0"/>
              <a:t>손실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632052A-D709-4637-B6B4-F953F153E3C2}"/>
              </a:ext>
            </a:extLst>
          </p:cNvPr>
          <p:cNvCxnSpPr>
            <a:stCxn id="13" idx="2"/>
          </p:cNvCxnSpPr>
          <p:nvPr/>
        </p:nvCxnSpPr>
        <p:spPr>
          <a:xfrm>
            <a:off x="8651624" y="2840155"/>
            <a:ext cx="0" cy="299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0414403-C109-47AD-80F3-63DB716D285A}"/>
              </a:ext>
            </a:extLst>
          </p:cNvPr>
          <p:cNvCxnSpPr>
            <a:cxnSpLocks/>
          </p:cNvCxnSpPr>
          <p:nvPr/>
        </p:nvCxnSpPr>
        <p:spPr>
          <a:xfrm flipV="1">
            <a:off x="5913120" y="4410710"/>
            <a:ext cx="495300" cy="78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D060FC-91B0-4A92-96D0-9C49586E3D4E}"/>
              </a:ext>
            </a:extLst>
          </p:cNvPr>
          <p:cNvSpPr txBox="1"/>
          <p:nvPr/>
        </p:nvSpPr>
        <p:spPr>
          <a:xfrm>
            <a:off x="4865020" y="5200046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약 </a:t>
            </a:r>
            <a:r>
              <a:rPr lang="en-US" altLang="ko-KR" dirty="0"/>
              <a:t>90%</a:t>
            </a:r>
            <a:r>
              <a:rPr lang="ko-KR" altLang="en-US" dirty="0"/>
              <a:t>의</a:t>
            </a:r>
            <a:endParaRPr lang="en-US" altLang="ko-KR" dirty="0"/>
          </a:p>
          <a:p>
            <a:r>
              <a:rPr lang="ko-KR" altLang="en-US" dirty="0"/>
              <a:t>검증 정확도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1B653F-C65A-4E06-90C0-6F2CD5A30CE2}"/>
              </a:ext>
            </a:extLst>
          </p:cNvPr>
          <p:cNvSpPr/>
          <p:nvPr/>
        </p:nvSpPr>
        <p:spPr>
          <a:xfrm>
            <a:off x="6343387" y="4237990"/>
            <a:ext cx="189493" cy="172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4230565-B2A2-4AFA-8417-E55664824267}"/>
              </a:ext>
            </a:extLst>
          </p:cNvPr>
          <p:cNvCxnSpPr/>
          <p:nvPr/>
        </p:nvCxnSpPr>
        <p:spPr>
          <a:xfrm rot="10800000" flipV="1">
            <a:off x="6096001" y="1607955"/>
            <a:ext cx="917359" cy="291865"/>
          </a:xfrm>
          <a:prstGeom prst="bentConnector3">
            <a:avLst>
              <a:gd name="adj1" fmla="val 993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C2A28B-B8EB-494D-B30A-FA8625F7375E}"/>
              </a:ext>
            </a:extLst>
          </p:cNvPr>
          <p:cNvSpPr txBox="1"/>
          <p:nvPr/>
        </p:nvSpPr>
        <p:spPr>
          <a:xfrm>
            <a:off x="7022400" y="144336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층만 처리하면 됨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09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780D9577-5BD1-45D9-86B9-7B32C74E0F4D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6242D-6677-48F0-83CE-0E18A8A4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5469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증식을 사용한 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A0B913-708B-4BCA-866D-0B907A344749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728181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4BE32B-B4F8-44D8-BCE7-2DA053BE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6" y="1658024"/>
            <a:ext cx="6075146" cy="1447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2E1FEA-E984-418B-9DEA-CDEBE247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3"/>
          <a:stretch/>
        </p:blipFill>
        <p:spPr>
          <a:xfrm>
            <a:off x="564576" y="3249828"/>
            <a:ext cx="5707892" cy="310490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CCFB08-CD64-415E-9075-CFCB6ED3E87D}"/>
              </a:ext>
            </a:extLst>
          </p:cNvPr>
          <p:cNvCxnSpPr/>
          <p:nvPr/>
        </p:nvCxnSpPr>
        <p:spPr>
          <a:xfrm flipH="1">
            <a:off x="3209026" y="2027208"/>
            <a:ext cx="2268748" cy="77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D965D-7BAF-4C96-93D4-66A94D6915F4}"/>
              </a:ext>
            </a:extLst>
          </p:cNvPr>
          <p:cNvSpPr txBox="1"/>
          <p:nvPr/>
        </p:nvSpPr>
        <p:spPr>
          <a:xfrm>
            <a:off x="5477774" y="1842542"/>
            <a:ext cx="267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기반 층</a:t>
            </a:r>
            <a:r>
              <a:rPr lang="en-US" altLang="ko-KR" dirty="0"/>
              <a:t>(VGG16)</a:t>
            </a:r>
            <a:endParaRPr lang="ko-KR" altLang="en-US" dirty="0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9AA9ADEF-580F-4AE0-8920-44FADD630F72}"/>
              </a:ext>
            </a:extLst>
          </p:cNvPr>
          <p:cNvSpPr/>
          <p:nvPr/>
        </p:nvSpPr>
        <p:spPr>
          <a:xfrm>
            <a:off x="6426658" y="2372032"/>
            <a:ext cx="213064" cy="54818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C9AC6-98E6-4913-827F-3960683891CD}"/>
              </a:ext>
            </a:extLst>
          </p:cNvPr>
          <p:cNvSpPr txBox="1"/>
          <p:nvPr/>
        </p:nvSpPr>
        <p:spPr>
          <a:xfrm>
            <a:off x="6639722" y="244576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분류기 추가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D69BEC-24EF-432E-A42F-F7D7891BFC15}"/>
              </a:ext>
            </a:extLst>
          </p:cNvPr>
          <p:cNvSpPr/>
          <p:nvPr/>
        </p:nvSpPr>
        <p:spPr>
          <a:xfrm>
            <a:off x="5139548" y="3613212"/>
            <a:ext cx="867990" cy="363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8811EA-956E-4D0C-8BE0-5CA82FD3A92A}"/>
              </a:ext>
            </a:extLst>
          </p:cNvPr>
          <p:cNvCxnSpPr>
            <a:cxnSpLocks/>
          </p:cNvCxnSpPr>
          <p:nvPr/>
        </p:nvCxnSpPr>
        <p:spPr>
          <a:xfrm flipH="1">
            <a:off x="6007538" y="3542190"/>
            <a:ext cx="934800" cy="210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D7000B-5562-4371-9804-4BA4A86A7F49}"/>
              </a:ext>
            </a:extLst>
          </p:cNvPr>
          <p:cNvSpPr txBox="1"/>
          <p:nvPr/>
        </p:nvSpPr>
        <p:spPr>
          <a:xfrm>
            <a:off x="6875528" y="327537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매우 많음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CCBAD5F-6D9E-4E34-ABC5-7F7EDE54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22" y="4351306"/>
            <a:ext cx="3903484" cy="2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89A16A-DD97-4B42-B52A-06B299D7CDF4}"/>
              </a:ext>
            </a:extLst>
          </p:cNvPr>
          <p:cNvSpPr txBox="1"/>
          <p:nvPr/>
        </p:nvSpPr>
        <p:spPr>
          <a:xfrm>
            <a:off x="6639722" y="4708204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conv_base</a:t>
            </a:r>
            <a:r>
              <a:rPr lang="ko-KR" altLang="en-US" dirty="0"/>
              <a:t> 동결하기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가중치가 업데이트되지 않도록 막음</a:t>
            </a:r>
            <a:endParaRPr lang="en-US" altLang="ko-KR" dirty="0"/>
          </a:p>
          <a:p>
            <a:r>
              <a:rPr lang="en-US" altLang="ko-KR" dirty="0"/>
              <a:t>    = </a:t>
            </a:r>
            <a:r>
              <a:rPr lang="ko-KR" altLang="en-US" dirty="0"/>
              <a:t>훈련시키지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5D545-0D7D-4956-8A74-08CC2D7101A9}"/>
              </a:ext>
            </a:extLst>
          </p:cNvPr>
          <p:cNvSpPr txBox="1"/>
          <p:nvPr/>
        </p:nvSpPr>
        <p:spPr>
          <a:xfrm>
            <a:off x="6875528" y="594481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층만 훈련</a:t>
            </a:r>
          </a:p>
        </p:txBody>
      </p:sp>
    </p:spTree>
    <p:extLst>
      <p:ext uri="{BB962C8B-B14F-4D97-AF65-F5344CB8AC3E}">
        <p14:creationId xmlns:p14="http://schemas.microsoft.com/office/powerpoint/2010/main" val="375975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69D61C2-B529-4B6C-9FF2-A12F58A63555}"/>
              </a:ext>
            </a:extLst>
          </p:cNvPr>
          <p:cNvSpPr/>
          <p:nvPr/>
        </p:nvSpPr>
        <p:spPr>
          <a:xfrm>
            <a:off x="8031117" y="4128979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38AF5F-EFB5-40FA-89B5-170887157DAE}"/>
              </a:ext>
            </a:extLst>
          </p:cNvPr>
          <p:cNvSpPr/>
          <p:nvPr/>
        </p:nvSpPr>
        <p:spPr>
          <a:xfrm>
            <a:off x="706516" y="2618913"/>
            <a:ext cx="10372816" cy="37552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6F6CD10-A638-413B-B761-0E418123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5469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증식을 사용한 특성 추출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F5F8F8-B5DA-4957-8711-441A09C56B82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728181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6FE21C-0E91-4DEC-941F-872F79DA2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51245" y="2768549"/>
            <a:ext cx="4986045" cy="3442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716320-4AAF-48CC-9F0F-B3C93D11F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" b="50000"/>
          <a:stretch/>
        </p:blipFill>
        <p:spPr>
          <a:xfrm>
            <a:off x="878889" y="2768550"/>
            <a:ext cx="4813672" cy="3442744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20F9EEF-92D8-4BAD-BF2C-67D82FD18B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6354" y="2130639"/>
            <a:ext cx="639193" cy="488273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2F004F-BF9B-4F35-BF0C-B200626570E6}"/>
              </a:ext>
            </a:extLst>
          </p:cNvPr>
          <p:cNvSpPr txBox="1"/>
          <p:nvPr/>
        </p:nvSpPr>
        <p:spPr>
          <a:xfrm>
            <a:off x="2725445" y="19900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과대적합이 </a:t>
            </a:r>
            <a:r>
              <a:rPr lang="ko-KR" altLang="en-US" dirty="0" err="1"/>
              <a:t>줄어듬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87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ECB76B17-0D01-481F-B6EB-E9827B0A7336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9128477-EDFE-4E32-A020-D2AFD15A5FF9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1986E-567C-4FC4-86D0-E5EA70A0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미세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B9162C-CC04-4E5C-86F5-EEF9CAEDA1E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020D19-EBA5-4E7D-BE90-6128DF07208F}"/>
              </a:ext>
            </a:extLst>
          </p:cNvPr>
          <p:cNvSpPr/>
          <p:nvPr/>
        </p:nvSpPr>
        <p:spPr>
          <a:xfrm>
            <a:off x="236728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C9624-1A11-4B2E-81EE-FCA4C44C849D}"/>
              </a:ext>
            </a:extLst>
          </p:cNvPr>
          <p:cNvSpPr/>
          <p:nvPr/>
        </p:nvSpPr>
        <p:spPr>
          <a:xfrm>
            <a:off x="502920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0B296D-8A77-4D5F-9D73-2ABF85791AA9}"/>
              </a:ext>
            </a:extLst>
          </p:cNvPr>
          <p:cNvSpPr/>
          <p:nvPr/>
        </p:nvSpPr>
        <p:spPr>
          <a:xfrm>
            <a:off x="7691120" y="1767840"/>
            <a:ext cx="2133600" cy="894080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분류기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랜덤 초기화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76472-6E20-483A-BB81-8F87B8A9B14A}"/>
              </a:ext>
            </a:extLst>
          </p:cNvPr>
          <p:cNvSpPr/>
          <p:nvPr/>
        </p:nvSpPr>
        <p:spPr>
          <a:xfrm>
            <a:off x="236728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6396B-E987-47E5-AF45-24C9E3FED147}"/>
              </a:ext>
            </a:extLst>
          </p:cNvPr>
          <p:cNvSpPr/>
          <p:nvPr/>
        </p:nvSpPr>
        <p:spPr>
          <a:xfrm>
            <a:off x="502920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8D95E-6F91-435F-943D-7E5F97A15F08}"/>
              </a:ext>
            </a:extLst>
          </p:cNvPr>
          <p:cNvSpPr/>
          <p:nvPr/>
        </p:nvSpPr>
        <p:spPr>
          <a:xfrm>
            <a:off x="7691120" y="3789680"/>
            <a:ext cx="2133600" cy="20056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동결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618FCD-19A3-4426-9828-C8B4026E7567}"/>
              </a:ext>
            </a:extLst>
          </p:cNvPr>
          <p:cNvCxnSpPr>
            <a:cxnSpLocks/>
          </p:cNvCxnSpPr>
          <p:nvPr/>
        </p:nvCxnSpPr>
        <p:spPr>
          <a:xfrm>
            <a:off x="4775200" y="1656080"/>
            <a:ext cx="2590800" cy="205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2D5DD9-EA37-40E9-B504-B6003BE47F09}"/>
              </a:ext>
            </a:extLst>
          </p:cNvPr>
          <p:cNvCxnSpPr>
            <a:cxnSpLocks/>
          </p:cNvCxnSpPr>
          <p:nvPr/>
        </p:nvCxnSpPr>
        <p:spPr>
          <a:xfrm flipV="1">
            <a:off x="4824047" y="1656080"/>
            <a:ext cx="2541953" cy="206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06972BD-0CDB-4C04-9828-B8A93FAB2220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343408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01C857-E90F-43CB-9436-B0B78BD6D6B2}"/>
              </a:ext>
            </a:extLst>
          </p:cNvPr>
          <p:cNvCxnSpPr>
            <a:endCxn id="9" idx="2"/>
          </p:cNvCxnSpPr>
          <p:nvPr/>
        </p:nvCxnSpPr>
        <p:spPr>
          <a:xfrm flipV="1">
            <a:off x="3434080" y="5784266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0C13ED-2305-4507-B93C-5B74A22E3B3B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609600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585F8E-DB66-449D-91D4-B29C89A5B013}"/>
              </a:ext>
            </a:extLst>
          </p:cNvPr>
          <p:cNvCxnSpPr>
            <a:cxnSpLocks/>
            <a:stCxn id="34" idx="0"/>
            <a:endCxn id="8" idx="2"/>
          </p:cNvCxnSpPr>
          <p:nvPr/>
        </p:nvCxnSpPr>
        <p:spPr>
          <a:xfrm flipV="1">
            <a:off x="8757920" y="2661920"/>
            <a:ext cx="0" cy="3300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7F5B95-B4E3-49A9-8E20-19F65161257F}"/>
              </a:ext>
            </a:extLst>
          </p:cNvPr>
          <p:cNvCxnSpPr/>
          <p:nvPr/>
        </p:nvCxnSpPr>
        <p:spPr>
          <a:xfrm flipV="1">
            <a:off x="6090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D50146-D03A-40A4-99B2-DF18772B9382}"/>
              </a:ext>
            </a:extLst>
          </p:cNvPr>
          <p:cNvCxnSpPr/>
          <p:nvPr/>
        </p:nvCxnSpPr>
        <p:spPr>
          <a:xfrm flipV="1">
            <a:off x="8757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09AF65-75DA-4CB0-A8F5-2114EC1D18FA}"/>
              </a:ext>
            </a:extLst>
          </p:cNvPr>
          <p:cNvCxnSpPr/>
          <p:nvPr/>
        </p:nvCxnSpPr>
        <p:spPr>
          <a:xfrm flipV="1">
            <a:off x="343408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2F9A48-1B45-4781-A4E7-11518DB0E75E}"/>
              </a:ext>
            </a:extLst>
          </p:cNvPr>
          <p:cNvCxnSpPr>
            <a:cxnSpLocks/>
          </p:cNvCxnSpPr>
          <p:nvPr/>
        </p:nvCxnSpPr>
        <p:spPr>
          <a:xfrm flipV="1">
            <a:off x="61163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6D00D6-8AB4-4EB5-A29D-002FC4102B60}"/>
              </a:ext>
            </a:extLst>
          </p:cNvPr>
          <p:cNvCxnSpPr>
            <a:cxnSpLocks/>
          </p:cNvCxnSpPr>
          <p:nvPr/>
        </p:nvCxnSpPr>
        <p:spPr>
          <a:xfrm flipV="1">
            <a:off x="87579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46D71C-67B1-4C65-A8DF-634E3778030A}"/>
              </a:ext>
            </a:extLst>
          </p:cNvPr>
          <p:cNvSpPr txBox="1"/>
          <p:nvPr/>
        </p:nvSpPr>
        <p:spPr>
          <a:xfrm>
            <a:off x="3100755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FD6DE-4E4E-4188-B83F-3890B16BF202}"/>
              </a:ext>
            </a:extLst>
          </p:cNvPr>
          <p:cNvSpPr txBox="1"/>
          <p:nvPr/>
        </p:nvSpPr>
        <p:spPr>
          <a:xfrm>
            <a:off x="5767754" y="6209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8A0FD-DF06-4DAD-A320-0ACFDFD3C1A5}"/>
              </a:ext>
            </a:extLst>
          </p:cNvPr>
          <p:cNvSpPr txBox="1"/>
          <p:nvPr/>
        </p:nvSpPr>
        <p:spPr>
          <a:xfrm>
            <a:off x="8434754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D7597-A6EB-4EF1-B47D-A1E3C1C69406}"/>
              </a:ext>
            </a:extLst>
          </p:cNvPr>
          <p:cNvSpPr txBox="1"/>
          <p:nvPr/>
        </p:nvSpPr>
        <p:spPr>
          <a:xfrm>
            <a:off x="3100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2C280-BF85-46FD-B715-C2C4781BD168}"/>
              </a:ext>
            </a:extLst>
          </p:cNvPr>
          <p:cNvSpPr txBox="1"/>
          <p:nvPr/>
        </p:nvSpPr>
        <p:spPr>
          <a:xfrm>
            <a:off x="8434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9E317-94E8-4F63-B71B-F95E56F13705}"/>
              </a:ext>
            </a:extLst>
          </p:cNvPr>
          <p:cNvSpPr txBox="1"/>
          <p:nvPr/>
        </p:nvSpPr>
        <p:spPr>
          <a:xfrm>
            <a:off x="5767754" y="1069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D4D98-98C6-430D-A150-979DB166EA7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0088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60A3B3F-2901-432C-A07D-79C1BB6B8CE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16280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126497-3871-41E6-8E47-FF64DFE06E5D}"/>
              </a:ext>
            </a:extLst>
          </p:cNvPr>
          <p:cNvSpPr/>
          <p:nvPr/>
        </p:nvSpPr>
        <p:spPr>
          <a:xfrm>
            <a:off x="7691120" y="2992001"/>
            <a:ext cx="2133600" cy="797678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 훈련시킬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r>
              <a:rPr lang="ko-KR" altLang="en-US" dirty="0">
                <a:solidFill>
                  <a:schemeClr val="tx1"/>
                </a:solidFill>
              </a:rPr>
              <a:t> 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7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10FEC50C-6D8A-458C-ACAA-5C6FB12FF771}"/>
              </a:ext>
            </a:extLst>
          </p:cNvPr>
          <p:cNvSpPr/>
          <p:nvPr/>
        </p:nvSpPr>
        <p:spPr>
          <a:xfrm>
            <a:off x="-981550" y="-1924656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1F2FF7-AB15-4F64-8497-DB1CE5FCE3ED}"/>
              </a:ext>
            </a:extLst>
          </p:cNvPr>
          <p:cNvSpPr/>
          <p:nvPr/>
        </p:nvSpPr>
        <p:spPr>
          <a:xfrm>
            <a:off x="10003595" y="4598851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B3D17-E12A-44D5-9058-B0E63CF4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70378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미세 조정 단계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1FCDD-305B-4D63-BC77-F4B6142D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020" y="1553593"/>
            <a:ext cx="10515600" cy="4634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사전에 훈련된 기반 네트워크 위에 새로운 네트워크 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 동결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추가한 네트워크 훈련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네트워크에서 일부 층의 동결 해제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동결 해제한 층과 새로 추가한 층을 함께 훈련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0B3261-86CB-47D7-98D2-3743ECADA5AA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357354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1BE45A-A890-493E-BD97-E5E2DD97B575}"/>
              </a:ext>
            </a:extLst>
          </p:cNvPr>
          <p:cNvCxnSpPr/>
          <p:nvPr/>
        </p:nvCxnSpPr>
        <p:spPr>
          <a:xfrm>
            <a:off x="958788" y="4128979"/>
            <a:ext cx="95346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B90AEAD-90FE-4D75-981B-921FC77F3F96}"/>
              </a:ext>
            </a:extLst>
          </p:cNvPr>
          <p:cNvCxnSpPr/>
          <p:nvPr/>
        </p:nvCxnSpPr>
        <p:spPr>
          <a:xfrm>
            <a:off x="7542845" y="4128978"/>
            <a:ext cx="713388" cy="549553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F08499-AD91-42B6-8403-EE9A596E0E7F}"/>
              </a:ext>
            </a:extLst>
          </p:cNvPr>
          <p:cNvSpPr txBox="1"/>
          <p:nvPr/>
        </p:nvSpPr>
        <p:spPr>
          <a:xfrm>
            <a:off x="8398275" y="4492493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특성 추출 할 때 진행함</a:t>
            </a:r>
          </a:p>
        </p:txBody>
      </p:sp>
    </p:spTree>
    <p:extLst>
      <p:ext uri="{BB962C8B-B14F-4D97-AF65-F5344CB8AC3E}">
        <p14:creationId xmlns:p14="http://schemas.microsoft.com/office/powerpoint/2010/main" val="272391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AC7FBBAB-E37D-4A99-91C1-4ABB82FC25FE}"/>
              </a:ext>
            </a:extLst>
          </p:cNvPr>
          <p:cNvSpPr/>
          <p:nvPr/>
        </p:nvSpPr>
        <p:spPr>
          <a:xfrm>
            <a:off x="9364240" y="4257349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A3040-DFDB-4622-9F2D-075583F469F6}"/>
              </a:ext>
            </a:extLst>
          </p:cNvPr>
          <p:cNvSpPr/>
          <p:nvPr/>
        </p:nvSpPr>
        <p:spPr>
          <a:xfrm>
            <a:off x="7371392" y="396815"/>
            <a:ext cx="4442604" cy="63259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F9C6337-E829-43D6-8E91-5D54089E29B9}"/>
              </a:ext>
            </a:extLst>
          </p:cNvPr>
          <p:cNvSpPr txBox="1">
            <a:spLocks/>
          </p:cNvSpPr>
          <p:nvPr/>
        </p:nvSpPr>
        <p:spPr>
          <a:xfrm>
            <a:off x="187960" y="11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미세 조정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D730FA-400F-490A-AE92-FB882B55A4A4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AF12A2-321A-41FC-B898-D920711E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5" y="1239028"/>
            <a:ext cx="3466668" cy="53774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EAB053-63E3-48A5-A7CB-E7A0F8FB0A66}"/>
              </a:ext>
            </a:extLst>
          </p:cNvPr>
          <p:cNvSpPr/>
          <p:nvPr/>
        </p:nvSpPr>
        <p:spPr>
          <a:xfrm>
            <a:off x="639355" y="5029199"/>
            <a:ext cx="3124583" cy="9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B07CD6-CB32-4466-AA77-15E916597022}"/>
              </a:ext>
            </a:extLst>
          </p:cNvPr>
          <p:cNvCxnSpPr>
            <a:cxnSpLocks/>
          </p:cNvCxnSpPr>
          <p:nvPr/>
        </p:nvCxnSpPr>
        <p:spPr>
          <a:xfrm flipH="1" flipV="1">
            <a:off x="3763939" y="5365630"/>
            <a:ext cx="561689" cy="253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A4B93-DA1C-4D77-93DB-1C9D97D7AA9C}"/>
              </a:ext>
            </a:extLst>
          </p:cNvPr>
          <p:cNvSpPr txBox="1"/>
          <p:nvPr/>
        </p:nvSpPr>
        <p:spPr>
          <a:xfrm>
            <a:off x="4002463" y="562818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조정할 층</a:t>
            </a: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9566B55-797F-448D-8F8A-33E491C963A0}"/>
              </a:ext>
            </a:extLst>
          </p:cNvPr>
          <p:cNvSpPr/>
          <p:nvPr/>
        </p:nvSpPr>
        <p:spPr>
          <a:xfrm>
            <a:off x="3763938" y="1553592"/>
            <a:ext cx="238525" cy="32909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03A87-2D29-4B38-AA09-AFD73F8CB7BD}"/>
              </a:ext>
            </a:extLst>
          </p:cNvPr>
          <p:cNvSpPr txBox="1"/>
          <p:nvPr/>
        </p:nvSpPr>
        <p:spPr>
          <a:xfrm>
            <a:off x="4002463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31CFD-EC71-4720-8111-317DC2E54B0B}"/>
              </a:ext>
            </a:extLst>
          </p:cNvPr>
          <p:cNvSpPr txBox="1"/>
          <p:nvPr/>
        </p:nvSpPr>
        <p:spPr>
          <a:xfrm>
            <a:off x="2853809" y="6076466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상위 층이 구체적인 특성을 다루기 때문에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이를 미세 조정하는 것이 유리함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8801C7-BBE5-4352-8A28-01923EAE7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7576851" y="560298"/>
            <a:ext cx="4085860" cy="28687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88C183-B37A-4FBF-9ED1-5CF54974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7572639" y="3744796"/>
            <a:ext cx="4090072" cy="287166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C60A2A-5266-4A89-95BB-476C327B0F1E}"/>
              </a:ext>
            </a:extLst>
          </p:cNvPr>
          <p:cNvCxnSpPr>
            <a:cxnSpLocks/>
          </p:cNvCxnSpPr>
          <p:nvPr/>
        </p:nvCxnSpPr>
        <p:spPr>
          <a:xfrm>
            <a:off x="6719977" y="1722378"/>
            <a:ext cx="651415" cy="20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52A820-3BB3-48D1-BD02-954801306587}"/>
              </a:ext>
            </a:extLst>
          </p:cNvPr>
          <p:cNvSpPr txBox="1"/>
          <p:nvPr/>
        </p:nvSpPr>
        <p:spPr>
          <a:xfrm>
            <a:off x="4820609" y="1399212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조정 사용한</a:t>
            </a:r>
            <a:endParaRPr lang="en-US" altLang="ko-KR" dirty="0"/>
          </a:p>
          <a:p>
            <a:r>
              <a:rPr lang="ko-KR" altLang="en-US" dirty="0"/>
              <a:t>정확도와 손실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EB2881B-B430-4D3D-9044-6D4F57E9B0E3}"/>
              </a:ext>
            </a:extLst>
          </p:cNvPr>
          <p:cNvSpPr/>
          <p:nvPr/>
        </p:nvSpPr>
        <p:spPr>
          <a:xfrm>
            <a:off x="11289455" y="1844044"/>
            <a:ext cx="201499" cy="201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D44576-2D4A-4805-BB7E-AF65B61C0EDD}"/>
              </a:ext>
            </a:extLst>
          </p:cNvPr>
          <p:cNvCxnSpPr>
            <a:cxnSpLocks/>
          </p:cNvCxnSpPr>
          <p:nvPr/>
        </p:nvCxnSpPr>
        <p:spPr>
          <a:xfrm flipV="1">
            <a:off x="11080427" y="2045543"/>
            <a:ext cx="221764" cy="205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03071F-A543-4E44-9541-A594858882B7}"/>
              </a:ext>
            </a:extLst>
          </p:cNvPr>
          <p:cNvSpPr txBox="1"/>
          <p:nvPr/>
        </p:nvSpPr>
        <p:spPr>
          <a:xfrm>
            <a:off x="10203264" y="208565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ko-KR" altLang="en-US" dirty="0"/>
              <a:t>향상됨</a:t>
            </a:r>
          </a:p>
        </p:txBody>
      </p:sp>
    </p:spTree>
    <p:extLst>
      <p:ext uri="{BB962C8B-B14F-4D97-AF65-F5344CB8AC3E}">
        <p14:creationId xmlns:p14="http://schemas.microsoft.com/office/powerpoint/2010/main" val="3499183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718F-88EE-4E12-B249-08D6E32F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6534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학습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0FF88D-548E-4732-9BE8-EF7C1DDA8593}"/>
              </a:ext>
            </a:extLst>
          </p:cNvPr>
          <p:cNvCxnSpPr>
            <a:cxnSpLocks/>
          </p:cNvCxnSpPr>
          <p:nvPr/>
        </p:nvCxnSpPr>
        <p:spPr>
          <a:xfrm>
            <a:off x="3037840" y="4274134"/>
            <a:ext cx="6217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DC1E469-5265-462D-BB3A-C5B166CB2A31}"/>
              </a:ext>
            </a:extLst>
          </p:cNvPr>
          <p:cNvSpPr/>
          <p:nvPr/>
        </p:nvSpPr>
        <p:spPr>
          <a:xfrm>
            <a:off x="-1120747" y="-1282077"/>
            <a:ext cx="3865944" cy="3865944"/>
          </a:xfrm>
          <a:prstGeom prst="ellipse">
            <a:avLst/>
          </a:prstGeom>
          <a:solidFill>
            <a:srgbClr val="94FF8F"/>
          </a:solidFill>
          <a:ln>
            <a:solidFill>
              <a:srgbClr val="94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ACE9-A165-49BA-AB2B-AB1B0108B5A2}"/>
              </a:ext>
            </a:extLst>
          </p:cNvPr>
          <p:cNvSpPr txBox="1"/>
          <p:nvPr/>
        </p:nvSpPr>
        <p:spPr>
          <a:xfrm>
            <a:off x="634712" y="559455"/>
            <a:ext cx="17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E29700"/>
                </a:solidFill>
              </a:rPr>
              <a:t>5</a:t>
            </a:r>
            <a:r>
              <a:rPr lang="en-US" altLang="ko-KR" sz="5400" b="1" dirty="0">
                <a:solidFill>
                  <a:schemeClr val="bg2">
                    <a:lumMod val="50000"/>
                  </a:schemeClr>
                </a:solidFill>
              </a:rPr>
              <a:t>.4</a:t>
            </a:r>
            <a:endParaRPr lang="ko-KR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030DE4-B86A-4082-9278-38D87C6CE193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 w="193675"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05707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D2290E7-C840-450C-9F52-4BE52E9D7A37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40E094-2515-4A29-9634-4B8ACD06D726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864DB0-9AE3-4FAA-B11D-AC2C3750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34277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학습 시각화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2733D-9184-4E7C-A746-4723D5D1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중간층의 출력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중간층에 있는 활성화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시각화하기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입력이 어떻게 변형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되는지 이해하고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개별적인 </a:t>
            </a:r>
            <a:r>
              <a:rPr lang="ko-KR" altLang="en-US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필터의 의미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파악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필터를 시각화하기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필터가 찾으려는 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시각적인 패턴과 개념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무엇인지 상세하게 이해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 활성화에 대한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히트맵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(heatmap)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이미지에 시각화하기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이미지의 </a:t>
            </a:r>
            <a:r>
              <a:rPr lang="ko-KR" altLang="en-US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어느 부분이 주어진 클래스 활성화에 얼만큼 기여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했는지 이해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이미지에서 객체 위치를 추정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20314F-5226-471E-A5FE-2488D399253A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569468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721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CB8BE81-4F21-453F-99BA-6EF1CACDB03C}"/>
              </a:ext>
            </a:extLst>
          </p:cNvPr>
          <p:cNvSpPr txBox="1"/>
          <p:nvPr/>
        </p:nvSpPr>
        <p:spPr>
          <a:xfrm>
            <a:off x="6145276" y="340681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 원본 모델의 활성화 값을 반환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650818-40BF-4796-82FE-5679528B6CFE}"/>
              </a:ext>
            </a:extLst>
          </p:cNvPr>
          <p:cNvSpPr/>
          <p:nvPr/>
        </p:nvSpPr>
        <p:spPr>
          <a:xfrm>
            <a:off x="9704205" y="-2188710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DF79-92FE-4784-8995-E2F8E735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34277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20762-922D-4EAF-8C27-71A2F9D0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어떤 입력이 주어졌을 때 네트워크에 있는 여러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합성곱과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풀링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층이 출력하는 특성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그리는 것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네트워크에 의해 학습된 필터들이 어떻게 입력을 분해하는지 보여준다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넓이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높이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깊이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채널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세 개 차원에 대해 특성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시각화하는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것이 좋음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채널은 비교적 독립적인 특성을 인코딩하므로 특성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맵의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각 채널을 독립적인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2D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이미지로 그리는 것이 괜찮은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7C34C5-0135-4D16-BED4-5FA86ECC326F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6317012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BC540B1-97FD-40C6-BAF1-E5F4691A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90" y="212739"/>
            <a:ext cx="2137472" cy="2095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3F898-3770-4A0B-99EA-AF89C035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47" y="4113973"/>
            <a:ext cx="3189313" cy="843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2373A-05E3-4D16-A38C-D5D979FAB8A0}"/>
              </a:ext>
            </a:extLst>
          </p:cNvPr>
          <p:cNvSpPr txBox="1"/>
          <p:nvPr/>
        </p:nvSpPr>
        <p:spPr>
          <a:xfrm>
            <a:off x="5942447" y="5237281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층의 활성화 값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DF377C-2FC7-4B32-B326-5EB6D5F9E79C}"/>
              </a:ext>
            </a:extLst>
          </p:cNvPr>
          <p:cNvCxnSpPr/>
          <p:nvPr/>
        </p:nvCxnSpPr>
        <p:spPr>
          <a:xfrm flipV="1">
            <a:off x="6789404" y="4913190"/>
            <a:ext cx="0" cy="324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97AB05-E085-4CB5-B067-62720BEC0B8E}"/>
              </a:ext>
            </a:extLst>
          </p:cNvPr>
          <p:cNvSpPr txBox="1"/>
          <p:nvPr/>
        </p:nvSpPr>
        <p:spPr>
          <a:xfrm>
            <a:off x="8008326" y="597530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  <a:r>
              <a:rPr lang="ko-KR" altLang="en-US" dirty="0"/>
              <a:t>번째 채널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B47891-E5E3-45F8-8CB2-246E604688B7}"/>
              </a:ext>
            </a:extLst>
          </p:cNvPr>
          <p:cNvCxnSpPr>
            <a:cxnSpLocks/>
          </p:cNvCxnSpPr>
          <p:nvPr/>
        </p:nvCxnSpPr>
        <p:spPr>
          <a:xfrm flipV="1">
            <a:off x="9451350" y="5757842"/>
            <a:ext cx="250890" cy="217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5A33D3CF-AED8-4E65-B065-98C1FAD7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276" y="2602498"/>
            <a:ext cx="5773875" cy="636663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E2BE033-5A04-4AEB-AC88-B02D54D30667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7754852" y="3239161"/>
            <a:ext cx="140919" cy="167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576F478-23FD-4291-B219-C94B3429AC1A}"/>
              </a:ext>
            </a:extLst>
          </p:cNvPr>
          <p:cNvGrpSpPr/>
          <p:nvPr/>
        </p:nvGrpSpPr>
        <p:grpSpPr>
          <a:xfrm>
            <a:off x="5358695" y="2536952"/>
            <a:ext cx="6560456" cy="3026421"/>
            <a:chOff x="5486401" y="3618840"/>
            <a:chExt cx="6560456" cy="302642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E8293-7AD6-41BF-8642-FE4719C79874}"/>
                </a:ext>
              </a:extLst>
            </p:cNvPr>
            <p:cNvSpPr/>
            <p:nvPr/>
          </p:nvSpPr>
          <p:spPr>
            <a:xfrm>
              <a:off x="5486401" y="3618840"/>
              <a:ext cx="6560456" cy="3026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15CF86-F843-4ECB-8F6A-BAC115F8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2593" y="3899742"/>
              <a:ext cx="2182515" cy="21572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42A29-7AFB-47D2-B1EC-7309EF6A0459}"/>
                </a:ext>
              </a:extLst>
            </p:cNvPr>
            <p:cNvSpPr txBox="1"/>
            <p:nvPr/>
          </p:nvSpPr>
          <p:spPr>
            <a:xfrm>
              <a:off x="8563948" y="365349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첫 번째 층의 활성화</a:t>
              </a:r>
              <a:endParaRPr lang="en-US" altLang="ko-KR" dirty="0"/>
            </a:p>
            <a:p>
              <a:r>
                <a:rPr lang="ko-KR" altLang="en-US" dirty="0"/>
                <a:t>중 </a:t>
              </a:r>
              <a:r>
                <a:rPr lang="en-US" altLang="ko-KR" dirty="0"/>
                <a:t>20</a:t>
              </a:r>
              <a:r>
                <a:rPr lang="ko-KR" altLang="en-US" dirty="0"/>
                <a:t>번째 채널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45731A-28AF-474F-AF51-8DAE6C92571B}"/>
              </a:ext>
            </a:extLst>
          </p:cNvPr>
          <p:cNvCxnSpPr>
            <a:cxnSpLocks/>
          </p:cNvCxnSpPr>
          <p:nvPr/>
        </p:nvCxnSpPr>
        <p:spPr>
          <a:xfrm flipH="1">
            <a:off x="8272224" y="3247529"/>
            <a:ext cx="286751" cy="220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12F528F-A7F9-4269-95AA-117F312D9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915" y="4470102"/>
            <a:ext cx="2157236" cy="21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5624" y="1029288"/>
            <a:ext cx="3877131" cy="1295661"/>
            <a:chOff x="12173436" y="1543931"/>
            <a:chExt cx="5815696" cy="19434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73436" y="1543931"/>
              <a:ext cx="469688" cy="534336"/>
              <a:chOff x="12173436" y="1543931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3436" y="1543931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7905" y="1600798"/>
              <a:ext cx="5253939" cy="20227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7" y="874324"/>
            <a:ext cx="7721739" cy="2295613"/>
            <a:chOff x="193705" y="1311486"/>
            <a:chExt cx="11582609" cy="3443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705" y="1311486"/>
              <a:ext cx="11582609" cy="3443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411" y="401248"/>
            <a:ext cx="2488620" cy="4232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7156" y="4015336"/>
            <a:ext cx="5036465" cy="1295662"/>
            <a:chOff x="940734" y="6023004"/>
            <a:chExt cx="7554698" cy="19434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0734" y="6023004"/>
              <a:ext cx="469688" cy="534336"/>
              <a:chOff x="940734" y="6023004"/>
              <a:chExt cx="469688" cy="5343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0734" y="6023004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5191" y="6079870"/>
              <a:ext cx="6674786" cy="20227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79016" y="2714956"/>
            <a:ext cx="5897517" cy="3896423"/>
            <a:chOff x="8968523" y="4072433"/>
            <a:chExt cx="8846276" cy="5844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8523" y="4072433"/>
              <a:ext cx="8846276" cy="5844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B453AEE-7C0B-47BB-8B8F-34A112D1C756}"/>
              </a:ext>
            </a:extLst>
          </p:cNvPr>
          <p:cNvSpPr/>
          <p:nvPr/>
        </p:nvSpPr>
        <p:spPr>
          <a:xfrm>
            <a:off x="8787516" y="371951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E848992-7F39-47A2-9C85-ABA4162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2658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중간층의 활성화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835B45-B724-4EFC-8DC7-9ED069E42A22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6317012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1B07263-E446-4DF7-A1BA-E568991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1" y="2689763"/>
            <a:ext cx="8877300" cy="2924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83E35-1862-45C8-AC20-2D9B3994B327}"/>
              </a:ext>
            </a:extLst>
          </p:cNvPr>
          <p:cNvSpPr txBox="1"/>
          <p:nvPr/>
        </p:nvSpPr>
        <p:spPr>
          <a:xfrm>
            <a:off x="4416711" y="171561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 번째 층은 여러 종류의 에지 감지기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53A73E-62B9-45DF-9266-E49A34831861}"/>
              </a:ext>
            </a:extLst>
          </p:cNvPr>
          <p:cNvCxnSpPr>
            <a:cxnSpLocks/>
          </p:cNvCxnSpPr>
          <p:nvPr/>
        </p:nvCxnSpPr>
        <p:spPr>
          <a:xfrm flipH="1">
            <a:off x="6646732" y="2119314"/>
            <a:ext cx="475423" cy="610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DF3831A-32C2-43EC-800D-35961B69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7" y="1364201"/>
            <a:ext cx="7805170" cy="43585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AAD196-F78F-4F2E-B1B5-04223D91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32" y="1499682"/>
            <a:ext cx="7771708" cy="39820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479CF1-7357-403B-9D4C-FC5246DD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32" y="1655778"/>
            <a:ext cx="7763342" cy="39736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70A019-E05F-4631-A7CE-B1D1A5B6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82" y="1833610"/>
            <a:ext cx="7754976" cy="39987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3D05CA-C1C9-4CBD-8985-08DFAC6C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1" y="1978617"/>
            <a:ext cx="7746611" cy="39736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A30985-EF2F-4B23-93C6-6E8A2CC40770}"/>
              </a:ext>
            </a:extLst>
          </p:cNvPr>
          <p:cNvSpPr txBox="1"/>
          <p:nvPr/>
        </p:nvSpPr>
        <p:spPr>
          <a:xfrm>
            <a:off x="8079129" y="1900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내용 개체 틀 27">
            <a:extLst>
              <a:ext uri="{FF2B5EF4-FFF2-40B4-BE49-F238E27FC236}">
                <a16:creationId xmlns:a16="http://schemas.microsoft.com/office/drawing/2014/main" id="{36CA3719-A4E5-4792-867E-05A576DF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2642" y="1872296"/>
            <a:ext cx="3409208" cy="2543285"/>
          </a:xfrm>
          <a:solidFill>
            <a:srgbClr val="F1F9F1"/>
          </a:solidFill>
        </p:spPr>
        <p:txBody>
          <a:bodyPr>
            <a:norm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층으로 갈수록 점점 더 추상적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층의 활성화는 이미지의 시각적 정보가 점점 줄어들고 타깃에 관한 정보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클래스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점점 더 증가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층이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깊어짐에따라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활성화되지 않은 필터들이 생김</a:t>
            </a:r>
          </a:p>
        </p:txBody>
      </p:sp>
    </p:spTree>
    <p:extLst>
      <p:ext uri="{BB962C8B-B14F-4D97-AF65-F5344CB8AC3E}">
        <p14:creationId xmlns:p14="http://schemas.microsoft.com/office/powerpoint/2010/main" val="6010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BA5B078-E362-4EDC-B2F5-98506371AEF1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D79913C-6152-48FB-A58B-811FD8242C51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21D42F-CA45-4E25-8B23-E02CE970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34277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F2842-C234-477A-AB3E-3733EB73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필터가 반응하는 시각적 패턴을 그려보는 것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빈 입력 이미지에서 시작해서 특정 필터의 응답을 최대화하기 위해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입력 이미지에 경사 상승법을 적용한다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특성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층의 한 필터의 값을 최대화하는 손실 함수를 정의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활성화 값을 최대화하기 위해 입력 이미지를 변경하도록 확률적 경사 상승법을 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6AD991-7671-43AA-8FB3-B341867300DC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62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BC656494-79FB-4503-B19F-B045BB6C793E}"/>
              </a:ext>
            </a:extLst>
          </p:cNvPr>
          <p:cNvSpPr/>
          <p:nvPr/>
        </p:nvSpPr>
        <p:spPr>
          <a:xfrm>
            <a:off x="-665676" y="358641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4C5540D-69F3-48D8-944B-8696B0E4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필터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A16D6-AA59-4E80-A8B2-78C8D46ECC82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B6748EB-96A6-4CB0-B880-6350516B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5" y="1825625"/>
            <a:ext cx="4841785" cy="2803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D32EA5-FA18-4938-9BFA-75B7D860A9F2}"/>
              </a:ext>
            </a:extLst>
          </p:cNvPr>
          <p:cNvSpPr txBox="1"/>
          <p:nvPr/>
        </p:nvSpPr>
        <p:spPr>
          <a:xfrm>
            <a:off x="644615" y="145629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 </a:t>
            </a:r>
            <a:r>
              <a:rPr lang="ko-KR" altLang="en-US" dirty="0" err="1"/>
              <a:t>텐서</a:t>
            </a:r>
            <a:r>
              <a:rPr lang="ko-KR" altLang="en-US" dirty="0"/>
              <a:t> 정의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9EAF36-2574-41EC-BAD8-0AC279A6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5" y="5382101"/>
            <a:ext cx="4494503" cy="763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CC1D-FB75-4090-951A-61DDD08F2682}"/>
              </a:ext>
            </a:extLst>
          </p:cNvPr>
          <p:cNvSpPr txBox="1"/>
          <p:nvPr/>
        </p:nvSpPr>
        <p:spPr>
          <a:xfrm>
            <a:off x="644615" y="5032375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그래디어트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정규화</a:t>
            </a:r>
            <a:r>
              <a:rPr lang="en-US" altLang="ko-KR" dirty="0"/>
              <a:t>, </a:t>
            </a:r>
            <a:r>
              <a:rPr lang="ko-KR" altLang="en-US" dirty="0"/>
              <a:t>손실과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계산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6F38C1-A3B8-452D-A984-3C0EAADD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48" y="1436688"/>
            <a:ext cx="5151438" cy="1368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17B1A6-ECDC-4681-903E-D5D03F7D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2957354"/>
            <a:ext cx="3622585" cy="3565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25EFC5-849B-4E87-85E0-2B4A6E7BDB2E}"/>
              </a:ext>
            </a:extLst>
          </p:cNvPr>
          <p:cNvSpPr txBox="1"/>
          <p:nvPr/>
        </p:nvSpPr>
        <p:spPr>
          <a:xfrm>
            <a:off x="5837164" y="106735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경사 상승법으로 손실 최대화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E2DE8-A301-4218-8207-7F8E20A4F42F}"/>
              </a:ext>
            </a:extLst>
          </p:cNvPr>
          <p:cNvSpPr txBox="1"/>
          <p:nvPr/>
        </p:nvSpPr>
        <p:spPr>
          <a:xfrm>
            <a:off x="4754880" y="334664"/>
            <a:ext cx="489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ko-KR" dirty="0"/>
              <a:t>VGG16 </a:t>
            </a:r>
            <a:r>
              <a:rPr lang="ko-KR" altLang="en-US" dirty="0"/>
              <a:t>네트워크에서 </a:t>
            </a:r>
            <a:r>
              <a:rPr lang="en-US" altLang="ko-KR" dirty="0"/>
              <a:t>block3_conv1 </a:t>
            </a:r>
            <a:r>
              <a:rPr lang="ko-KR" altLang="en-US" dirty="0"/>
              <a:t>층의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필터 </a:t>
            </a:r>
            <a:r>
              <a:rPr lang="en-US" altLang="ko-KR" dirty="0"/>
              <a:t>0</a:t>
            </a:r>
            <a:r>
              <a:rPr lang="ko-KR" altLang="en-US" dirty="0"/>
              <a:t>번의 활성화를 손실로 정의</a:t>
            </a:r>
          </a:p>
        </p:txBody>
      </p:sp>
    </p:spTree>
    <p:extLst>
      <p:ext uri="{BB962C8B-B14F-4D97-AF65-F5344CB8AC3E}">
        <p14:creationId xmlns:p14="http://schemas.microsoft.com/office/powerpoint/2010/main" val="27764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3074B4F-B6A0-4D83-AF6C-9EFE4BDD9152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114251-0017-4A66-83B7-0CBB3A793D65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E6A5BB4-B048-4F69-9847-D59ADF5D4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62" y="2007468"/>
            <a:ext cx="2853069" cy="2825561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99C1718-8050-4B4C-8C45-3A4F33D3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필터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D88355-D952-4B49-8B79-CE600A8AB72A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1C7E584-F683-4309-BF1A-33FC6C2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97" y="2007468"/>
            <a:ext cx="2816203" cy="27928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0A02FD-E78F-4807-AA94-D1C35FB4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66" y="2015064"/>
            <a:ext cx="2816203" cy="27889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8D323F-7194-40B8-9D0E-E3F8CB3A0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735" y="2045427"/>
            <a:ext cx="2816204" cy="2758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B6DF5-9303-4CEF-9F60-8A67A25575E0}"/>
              </a:ext>
            </a:extLst>
          </p:cNvPr>
          <p:cNvSpPr txBox="1"/>
          <p:nvPr/>
        </p:nvSpPr>
        <p:spPr>
          <a:xfrm>
            <a:off x="554870" y="1436688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block1_conv1~block4_conv1 </a:t>
            </a:r>
            <a:r>
              <a:rPr lang="ko-KR" altLang="en-US" dirty="0"/>
              <a:t>층의 필터 패턴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12F74-DB2E-4A08-943E-E3D1D8E02E64}"/>
              </a:ext>
            </a:extLst>
          </p:cNvPr>
          <p:cNvSpPr txBox="1"/>
          <p:nvPr/>
        </p:nvSpPr>
        <p:spPr>
          <a:xfrm>
            <a:off x="554870" y="5181600"/>
            <a:ext cx="881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첫 번째 층의 필터는 간단한 대각선 방향의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에지와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색깔을 인코딩함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번째 층의 필터는 에지나 색깔의 조합으로 만들어진 간단한 질감을 인코딩함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상위 층의 필터는 깃털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눈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나뭇잎 등 자연적인 이미지에서 찾을 수 있는 질감을 닮아 감</a:t>
            </a:r>
          </a:p>
        </p:txBody>
      </p:sp>
    </p:spTree>
    <p:extLst>
      <p:ext uri="{BB962C8B-B14F-4D97-AF65-F5344CB8AC3E}">
        <p14:creationId xmlns:p14="http://schemas.microsoft.com/office/powerpoint/2010/main" val="368813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C6E78605-63C3-49D8-A01D-7DD088DCE7F7}"/>
              </a:ext>
            </a:extLst>
          </p:cNvPr>
          <p:cNvSpPr/>
          <p:nvPr/>
        </p:nvSpPr>
        <p:spPr>
          <a:xfrm>
            <a:off x="-981550" y="-1924656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C42B65-B478-40EA-9874-120A7C1528CE}"/>
              </a:ext>
            </a:extLst>
          </p:cNvPr>
          <p:cNvSpPr/>
          <p:nvPr/>
        </p:nvSpPr>
        <p:spPr>
          <a:xfrm>
            <a:off x="10003595" y="4598851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35111B-0A1E-4662-BB3E-D97B2DEB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34277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 활성화의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히트맵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0E81F-EADD-4F71-9F75-3441B0559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8" y="1825625"/>
            <a:ext cx="11092543" cy="4351338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이미지의 어느 부분이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최종 분류 결정에 기여하는지 이해하는데 유용함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분류에 실수가 있는 경우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결정 과정을 디버깅하는 데 도움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이미지에 특정 물체가 있는 위치를 파악하는 데 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이미지가 주어지면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층에 있는 특성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맵의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출력을 추출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특성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맵의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모든 채널 출력에 채널에 대한 클래스의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그래디언트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평균을 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F5F128-1EF0-4024-AF79-ADDEDC9C82BD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A6FEBF-4B7F-43BE-9770-C7C5E7C83A2A}"/>
              </a:ext>
            </a:extLst>
          </p:cNvPr>
          <p:cNvSpPr/>
          <p:nvPr/>
        </p:nvSpPr>
        <p:spPr>
          <a:xfrm>
            <a:off x="623206" y="1786531"/>
            <a:ext cx="10945586" cy="2396457"/>
          </a:xfrm>
          <a:prstGeom prst="rect">
            <a:avLst/>
          </a:prstGeom>
          <a:solidFill>
            <a:srgbClr val="F1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입력 이미지가 각 채널을 활성화하는 정도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’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에 대한 공간적인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맵을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클래스에 대한 각 채널의 중요도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＇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로 가중치를 부여하여 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입력 이미지가 클래스를 활성화하는 정도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＇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에 대한 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공간적인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맵을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만드는 것</a:t>
            </a:r>
          </a:p>
        </p:txBody>
      </p:sp>
    </p:spTree>
    <p:extLst>
      <p:ext uri="{BB962C8B-B14F-4D97-AF65-F5344CB8AC3E}">
        <p14:creationId xmlns:p14="http://schemas.microsoft.com/office/powerpoint/2010/main" val="11836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174938A9-71B8-442A-9100-A68629A28008}"/>
              </a:ext>
            </a:extLst>
          </p:cNvPr>
          <p:cNvSpPr/>
          <p:nvPr/>
        </p:nvSpPr>
        <p:spPr>
          <a:xfrm>
            <a:off x="8945057" y="342900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D53CE-BE04-482D-884C-18DC51A5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완전 연결 분류기를 포함한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VGG16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네트워크 사용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이미지를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224*224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크기로 변경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넘파이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float32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텐서로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바꾼 후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이미지에서 사전 훈련된 네트워크를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predict </a:t>
            </a:r>
          </a:p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 벡터를 이해하기 쉽게 디코딩</a:t>
            </a:r>
            <a:endParaRPr lang="en-US" altLang="ko-KR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이미지에서 가장 아프리카 코끼리 같은 부위를 시각화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EA78A0-F10D-41EE-B2E3-B9270C23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 활성화의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히트맵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3D4F5C-1B9D-47CF-9CA6-7C9317D78016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35DD16B-33BB-48DE-82F1-4EBB8E3E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40" y="641286"/>
            <a:ext cx="3524250" cy="2352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0ED49A-B1BD-4775-B104-EE0209D5CAA1}"/>
              </a:ext>
            </a:extLst>
          </p:cNvPr>
          <p:cNvSpPr/>
          <p:nvPr/>
        </p:nvSpPr>
        <p:spPr>
          <a:xfrm>
            <a:off x="1650674" y="3794032"/>
            <a:ext cx="3524250" cy="1236622"/>
          </a:xfrm>
          <a:prstGeom prst="rect">
            <a:avLst/>
          </a:prstGeom>
          <a:solidFill>
            <a:srgbClr val="F1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아프리카 코끼리 </a:t>
            </a:r>
            <a:r>
              <a:rPr lang="en-US" altLang="ko-KR" dirty="0">
                <a:solidFill>
                  <a:sysClr val="windowText" lastClr="000000"/>
                </a:solidFill>
              </a:rPr>
              <a:t>(92.5%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코끼리</a:t>
            </a:r>
            <a:r>
              <a:rPr lang="en-US" altLang="ko-KR" dirty="0">
                <a:solidFill>
                  <a:sysClr val="windowText" lastClr="000000"/>
                </a:solidFill>
              </a:rPr>
              <a:t>(tusker) (7%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인도 코끼리 </a:t>
            </a:r>
            <a:r>
              <a:rPr lang="en-US" altLang="ko-KR" dirty="0">
                <a:solidFill>
                  <a:sysClr val="windowText" lastClr="000000"/>
                </a:solidFill>
              </a:rPr>
              <a:t>(0.4%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55728B9-8CDF-4C33-BE17-CED415A0B762}"/>
              </a:ext>
            </a:extLst>
          </p:cNvPr>
          <p:cNvCxnSpPr/>
          <p:nvPr/>
        </p:nvCxnSpPr>
        <p:spPr>
          <a:xfrm rot="16200000" flipH="1">
            <a:off x="1185554" y="3821874"/>
            <a:ext cx="435429" cy="310079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BBF46C-F50C-45FD-A193-24CFB373BA2D}"/>
              </a:ext>
            </a:extLst>
          </p:cNvPr>
          <p:cNvSpPr txBox="1"/>
          <p:nvPr/>
        </p:nvSpPr>
        <p:spPr>
          <a:xfrm>
            <a:off x="675789" y="38230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F532C0-A70F-43DC-ABBA-EA95F5B6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47" y="3274342"/>
            <a:ext cx="2767965" cy="2694012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48B25A3-BFF0-4EE3-99CD-7F7FA02F67DD}"/>
              </a:ext>
            </a:extLst>
          </p:cNvPr>
          <p:cNvCxnSpPr>
            <a:cxnSpLocks/>
          </p:cNvCxnSpPr>
          <p:nvPr/>
        </p:nvCxnSpPr>
        <p:spPr>
          <a:xfrm flipV="1">
            <a:off x="6210712" y="4412343"/>
            <a:ext cx="1532556" cy="8786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19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4855B434-0C57-4A71-B782-62BEF976F904}"/>
              </a:ext>
            </a:extLst>
          </p:cNvPr>
          <p:cNvSpPr/>
          <p:nvPr/>
        </p:nvSpPr>
        <p:spPr>
          <a:xfrm>
            <a:off x="-1400811" y="3470809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9E3FA-BBC4-4907-A451-6B890E95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42" y="16224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OpenCV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사용하여 앞에서 얻은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히트맵에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원본 이미지를 겹친 이미지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292CFC-AAC6-4D3B-8060-E6E39B19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 활성화의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히트맵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454E0E-2CB4-42A9-98C1-6AC992A24AF1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A396219-9E51-47A6-9CA2-0B01E6BC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42" y="2203717"/>
            <a:ext cx="5244258" cy="2888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F8D781-CF63-4269-A9B1-4AE21911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42" y="2203717"/>
            <a:ext cx="3848100" cy="2581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ED4E4-04D6-4C19-9A81-6C2DD775B814}"/>
              </a:ext>
            </a:extLst>
          </p:cNvPr>
          <p:cNvSpPr txBox="1"/>
          <p:nvPr/>
        </p:nvSpPr>
        <p:spPr>
          <a:xfrm>
            <a:off x="980039" y="5329051"/>
            <a:ext cx="6593472" cy="88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왜 네트워크가 이 이미지에 아프리카 코끼리가 있다고 생각하는가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아프리카 코끼리가 사진 어디에 있는가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098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940" y="4434058"/>
            <a:ext cx="2698211" cy="2698211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5440" y="554012"/>
            <a:ext cx="8847813" cy="5749119"/>
            <a:chOff x="2708160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160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417" y="652458"/>
            <a:ext cx="3126977" cy="1605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4438" y="1878851"/>
            <a:ext cx="445402" cy="651700"/>
            <a:chOff x="1656656" y="2818277"/>
            <a:chExt cx="668103" cy="977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7724" y="914859"/>
            <a:ext cx="660701" cy="636575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493" y="659853"/>
            <a:ext cx="513292" cy="750125"/>
            <a:chOff x="1605739" y="989779"/>
            <a:chExt cx="769938" cy="1125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739" y="989779"/>
              <a:ext cx="769938" cy="1125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808" y="2985241"/>
            <a:ext cx="742662" cy="742662"/>
            <a:chOff x="1433712" y="4477861"/>
            <a:chExt cx="1113993" cy="11139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712" y="4477861"/>
              <a:ext cx="1113993" cy="111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3031" y="4050404"/>
            <a:ext cx="648216" cy="800737"/>
            <a:chOff x="1504546" y="6075606"/>
            <a:chExt cx="972324" cy="12011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546" y="6075606"/>
              <a:ext cx="972324" cy="1201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88239" y="1879976"/>
            <a:ext cx="7413999" cy="3930965"/>
            <a:chOff x="3582357" y="2819964"/>
            <a:chExt cx="11120999" cy="5896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806" y="2915711"/>
              <a:ext cx="4683117" cy="89858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96916" y="2819964"/>
              <a:ext cx="576280" cy="758115"/>
              <a:chOff x="3596916" y="2819964"/>
              <a:chExt cx="576280" cy="75811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596916" y="3001798"/>
                <a:ext cx="576280" cy="576280"/>
                <a:chOff x="3596916" y="3001798"/>
                <a:chExt cx="576280" cy="57628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96916" y="30017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8376" y="2756891"/>
                <a:ext cx="663384" cy="8759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0254" y="4189873"/>
              <a:ext cx="4683117" cy="89858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582357" y="4129094"/>
              <a:ext cx="576280" cy="723151"/>
              <a:chOff x="3582357" y="4129094"/>
              <a:chExt cx="576280" cy="72315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582357" y="4275964"/>
                <a:ext cx="576280" cy="576280"/>
                <a:chOff x="3582357" y="4275964"/>
                <a:chExt cx="576280" cy="57628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42759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43817" y="4066021"/>
                <a:ext cx="650348" cy="84096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0254" y="5464044"/>
              <a:ext cx="5729138" cy="89858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582357" y="5403261"/>
              <a:ext cx="576280" cy="723151"/>
              <a:chOff x="3582357" y="5403261"/>
              <a:chExt cx="576280" cy="72315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582357" y="5550131"/>
                <a:ext cx="576280" cy="576280"/>
                <a:chOff x="3582357" y="5550131"/>
                <a:chExt cx="576280" cy="57628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5550131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43817" y="5340188"/>
                <a:ext cx="655394" cy="84096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0254" y="6738206"/>
              <a:ext cx="6187530" cy="89858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582357" y="6677427"/>
              <a:ext cx="576280" cy="723151"/>
              <a:chOff x="3582357" y="6677427"/>
              <a:chExt cx="576280" cy="72315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582357" y="6824298"/>
                <a:ext cx="576280" cy="576280"/>
                <a:chOff x="3582357" y="6824298"/>
                <a:chExt cx="576280" cy="57628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68242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43817" y="6614355"/>
                <a:ext cx="647377" cy="84096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0254" y="8012377"/>
              <a:ext cx="1215901" cy="89858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582357" y="7951594"/>
              <a:ext cx="576280" cy="723151"/>
              <a:chOff x="3582357" y="7951594"/>
              <a:chExt cx="576280" cy="72315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582357" y="8098464"/>
                <a:ext cx="576280" cy="576280"/>
                <a:chOff x="3582357" y="8098464"/>
                <a:chExt cx="576280" cy="576280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82357" y="80984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43817" y="7888521"/>
                <a:ext cx="653292" cy="840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E866D-9FA1-4FD0-99E2-9CF124A0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6156"/>
            <a:ext cx="11353800" cy="1236009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텍스트 데이터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BEA86-E39F-4014-9A24-45A1C0B1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671" y="3908614"/>
            <a:ext cx="9810750" cy="1508125"/>
          </a:xfrm>
          <a:ln>
            <a:noFill/>
          </a:ln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sz="2000" dirty="0"/>
              <a:t>단어와 문자의 원</a:t>
            </a:r>
            <a:r>
              <a:rPr lang="en-US" altLang="ko-KR" sz="2000" dirty="0"/>
              <a:t>-</a:t>
            </a:r>
            <a:r>
              <a:rPr lang="ko-KR" altLang="en-US" sz="2000" dirty="0"/>
              <a:t>핫 인코딩</a:t>
            </a:r>
            <a:endParaRPr lang="en-US" altLang="ko-KR" sz="2000" dirty="0"/>
          </a:p>
          <a:p>
            <a:pPr marL="514350" indent="-514350">
              <a:buAutoNum type="arabicParenR"/>
            </a:pPr>
            <a:r>
              <a:rPr lang="ko-KR" altLang="en-US" sz="2000" dirty="0"/>
              <a:t>단어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사용하기</a:t>
            </a:r>
            <a:endParaRPr lang="en-US" altLang="ko-KR" sz="2000" dirty="0"/>
          </a:p>
          <a:p>
            <a:pPr marL="514350" indent="-514350">
              <a:buAutoNum type="arabicParenR"/>
            </a:pPr>
            <a:r>
              <a:rPr lang="ko-KR" altLang="en-US" sz="2000" dirty="0"/>
              <a:t>모든 내용을 적용하기</a:t>
            </a:r>
            <a:r>
              <a:rPr lang="en-US" altLang="ko-KR" sz="2000" dirty="0"/>
              <a:t>: </a:t>
            </a:r>
            <a:r>
              <a:rPr lang="ko-KR" altLang="en-US" sz="2000" dirty="0"/>
              <a:t>원본 텍스트에서 단어 </a:t>
            </a:r>
            <a:r>
              <a:rPr lang="ko-KR" altLang="en-US" sz="2000" dirty="0" err="1"/>
              <a:t>임베딩까지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523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CDB9E-10E6-4473-9457-90F254C7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961651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텍스트 데이터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D9417-4AA3-469E-9BE8-FC296472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5"/>
            <a:ext cx="10515600" cy="468854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- 6</a:t>
            </a:r>
            <a:r>
              <a:rPr lang="ko-KR" altLang="en-US" sz="2400" dirty="0"/>
              <a:t>장에서 소개할 </a:t>
            </a:r>
            <a:r>
              <a:rPr lang="ko-KR" altLang="en-US" sz="2400" dirty="0" err="1"/>
              <a:t>시퀸스</a:t>
            </a:r>
            <a:r>
              <a:rPr lang="ko-KR" altLang="en-US" sz="2400" dirty="0"/>
              <a:t> 처리용 딥러닝 모델은 텍스트를 사용하여 기초적인 자연어 이해 문제를 처리할 수 있다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Ex)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문서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분류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감정 분석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저자 식별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질문응답등의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애플리케이션에 적합함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다른 모든 신경망과 마찬가지로 텍스트 원본을 입력으로 사용하지 못한다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딥러닝 모델은 수치형 </a:t>
            </a:r>
            <a:r>
              <a:rPr lang="ko-KR" altLang="en-US" sz="2400" dirty="0" err="1"/>
              <a:t>텐서만</a:t>
            </a:r>
            <a:r>
              <a:rPr lang="ko-KR" altLang="en-US" sz="2400" dirty="0"/>
              <a:t> 다룰 수 있기 때문에 텍스트를 반드시 수치형 </a:t>
            </a:r>
            <a:r>
              <a:rPr lang="ko-KR" altLang="en-US" sz="2400" dirty="0" err="1"/>
              <a:t>텐서로</a:t>
            </a:r>
            <a:r>
              <a:rPr lang="ko-KR" altLang="en-US" sz="2400" dirty="0"/>
              <a:t> 변환하는 과정을 필요로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</a:t>
            </a:r>
            <a:r>
              <a:rPr lang="ko-KR" altLang="en-US" sz="2400" b="1" dirty="0"/>
              <a:t>텍스트 벡터화</a:t>
            </a:r>
            <a:r>
              <a:rPr lang="ko-KR" altLang="en-US" sz="2400" dirty="0"/>
              <a:t>라고 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7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699" y="1099973"/>
            <a:ext cx="7172788" cy="1183899"/>
            <a:chOff x="586048" y="1649960"/>
            <a:chExt cx="10759182" cy="1775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048" y="1649960"/>
              <a:ext cx="10759182" cy="1775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238" y="614987"/>
            <a:ext cx="3199225" cy="423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1001" y="3774062"/>
            <a:ext cx="5752183" cy="982901"/>
            <a:chOff x="1651501" y="5661093"/>
            <a:chExt cx="8628275" cy="14743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1501" y="5661093"/>
              <a:ext cx="469688" cy="534336"/>
              <a:chOff x="1651501" y="5661093"/>
              <a:chExt cx="469688" cy="5343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1501" y="566109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960" y="5717961"/>
              <a:ext cx="4816324" cy="1548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8475" y="2335527"/>
            <a:ext cx="5228422" cy="4429636"/>
            <a:chOff x="9762712" y="3503291"/>
            <a:chExt cx="7842633" cy="6644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2712" y="3503291"/>
              <a:ext cx="7842633" cy="6644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247AB-FE6A-4A74-A1E9-DEFBC5EB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941"/>
            <a:ext cx="10515600" cy="287767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텍스트 벡터화 과정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텍스트를 단어로 나누고 각 단어를 하나의 벡터로 변환한다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텍스트를 문자로 나누고 각 문자를 하나의 벡터로 변환한다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텍스트에서 단어나 문자의 </a:t>
            </a:r>
            <a:r>
              <a:rPr lang="en-US" altLang="ko-KR" sz="2000" dirty="0"/>
              <a:t>n-</a:t>
            </a:r>
            <a:r>
              <a:rPr lang="ko-KR" altLang="en-US" sz="2000" dirty="0"/>
              <a:t>그램을 추출하여 각각 하나의 벡터로 변환한다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en-US" altLang="ko-KR" sz="2000" dirty="0"/>
              <a:t>n-</a:t>
            </a:r>
            <a:r>
              <a:rPr lang="ko-KR" altLang="en-US" sz="2000" dirty="0"/>
              <a:t>그램은 연속된 단어나 문자의 그룹으로 텍스트에서 단어나 문자를 하나씩 이동하면서 추출한다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7683-860A-44D8-957C-7024F8BDB6AB}"/>
              </a:ext>
            </a:extLst>
          </p:cNvPr>
          <p:cNvSpPr txBox="1"/>
          <p:nvPr/>
        </p:nvSpPr>
        <p:spPr>
          <a:xfrm>
            <a:off x="833718" y="995082"/>
            <a:ext cx="10542494" cy="2133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8214390-9DF2-4171-B149-EF3AE7E2B964}"/>
              </a:ext>
            </a:extLst>
          </p:cNvPr>
          <p:cNvGraphicFramePr/>
          <p:nvPr/>
        </p:nvGraphicFramePr>
        <p:xfrm>
          <a:off x="1897529" y="3429000"/>
          <a:ext cx="8128000" cy="2761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542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3E548-0D45-4CAC-9E53-E06113EB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7339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3200" dirty="0"/>
              <a:t>6.1.1 </a:t>
            </a:r>
            <a:r>
              <a:rPr lang="ko-KR" altLang="en-US" sz="3200" dirty="0"/>
              <a:t>단어와 문자의 원</a:t>
            </a:r>
            <a:r>
              <a:rPr lang="en-US" altLang="ko-KR" sz="3200" dirty="0"/>
              <a:t>-</a:t>
            </a:r>
            <a:r>
              <a:rPr lang="ko-KR" altLang="en-US" sz="3200" dirty="0"/>
              <a:t>핫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2F430-F302-4DAA-8697-BE14DCC8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64"/>
            <a:ext cx="10515600" cy="100404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원</a:t>
            </a:r>
            <a:r>
              <a:rPr lang="en-US" altLang="ko-KR" sz="2000" dirty="0"/>
              <a:t>-</a:t>
            </a:r>
            <a:r>
              <a:rPr lang="ko-KR" altLang="en-US" sz="2000" dirty="0"/>
              <a:t>핫 인코딩이란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정답에 해당하는 인덱스 값에는 </a:t>
            </a:r>
            <a:r>
              <a:rPr lang="en-US" altLang="ko-KR" sz="2000" dirty="0"/>
              <a:t>1</a:t>
            </a:r>
            <a:r>
              <a:rPr lang="ko-KR" altLang="en-US" sz="2000" dirty="0"/>
              <a:t>을 넣고 나머지 인덱스에는 모두 </a:t>
            </a:r>
            <a:r>
              <a:rPr lang="en-US" altLang="ko-KR" sz="2000" dirty="0"/>
              <a:t>0</a:t>
            </a:r>
            <a:r>
              <a:rPr lang="ko-KR" altLang="en-US" sz="2000" dirty="0"/>
              <a:t>을 넣는 방식이다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C5322-8FFC-4331-A9F1-3D4342C29BF0}"/>
              </a:ext>
            </a:extLst>
          </p:cNvPr>
          <p:cNvSpPr txBox="1"/>
          <p:nvPr/>
        </p:nvSpPr>
        <p:spPr>
          <a:xfrm>
            <a:off x="838200" y="3146896"/>
            <a:ext cx="5177118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lang="en-US" altLang="ko-KR" dirty="0"/>
          </a:p>
          <a:p>
            <a:r>
              <a:rPr lang="ko-KR" altLang="en-US" dirty="0"/>
              <a:t>문자 수준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lang="en-US" altLang="ko-KR" dirty="0"/>
          </a:p>
          <a:p>
            <a:r>
              <a:rPr lang="ko-KR" altLang="en-US" dirty="0" err="1"/>
              <a:t>케라스를</a:t>
            </a:r>
            <a:r>
              <a:rPr lang="ko-KR" altLang="en-US" dirty="0"/>
              <a:t>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lang="en-US" altLang="ko-KR" dirty="0"/>
          </a:p>
          <a:p>
            <a:r>
              <a:rPr lang="ko-KR" altLang="en-US" dirty="0" err="1"/>
              <a:t>해싱</a:t>
            </a:r>
            <a:r>
              <a:rPr lang="ko-KR" altLang="en-US" dirty="0"/>
              <a:t> 기법을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C0CA2-4441-4AE2-9125-0C916B1A68E1}"/>
              </a:ext>
            </a:extLst>
          </p:cNvPr>
          <p:cNvSpPr txBox="1"/>
          <p:nvPr/>
        </p:nvSpPr>
        <p:spPr>
          <a:xfrm>
            <a:off x="838201" y="2629878"/>
            <a:ext cx="231737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인코딩의 예시</a:t>
            </a:r>
          </a:p>
        </p:txBody>
      </p:sp>
    </p:spTree>
    <p:extLst>
      <p:ext uri="{BB962C8B-B14F-4D97-AF65-F5344CB8AC3E}">
        <p14:creationId xmlns:p14="http://schemas.microsoft.com/office/powerpoint/2010/main" val="327222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D4917-EE86-4794-AEBF-D5CF5454EE09}"/>
              </a:ext>
            </a:extLst>
          </p:cNvPr>
          <p:cNvSpPr txBox="1"/>
          <p:nvPr/>
        </p:nvSpPr>
        <p:spPr>
          <a:xfrm>
            <a:off x="238673" y="2053497"/>
            <a:ext cx="25863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단어 수준의 원</a:t>
            </a:r>
            <a:r>
              <a:rPr lang="en-US" altLang="ko-KR" sz="1400" dirty="0"/>
              <a:t>-</a:t>
            </a:r>
            <a:r>
              <a:rPr lang="ko-KR" altLang="en-US" sz="1400" dirty="0"/>
              <a:t>핫 인코딩하기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B1E6B7B1-042F-4892-84B0-3D376A55D2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3" y="2519084"/>
            <a:ext cx="5691480" cy="2720686"/>
          </a:xfrm>
          <a:prstGeom prst="rect">
            <a:avLst/>
          </a:prstGeom>
        </p:spPr>
      </p:pic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976816CD-CC2F-4C98-BB51-77D8736F6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96" y="2503221"/>
            <a:ext cx="5919931" cy="2635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C0B06-A74E-44D1-9AB1-AF356F87FF3A}"/>
              </a:ext>
            </a:extLst>
          </p:cNvPr>
          <p:cNvSpPr txBox="1"/>
          <p:nvPr/>
        </p:nvSpPr>
        <p:spPr>
          <a:xfrm>
            <a:off x="6033396" y="2053497"/>
            <a:ext cx="258631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문자 수준의 원</a:t>
            </a:r>
            <a:r>
              <a:rPr lang="en-US" altLang="ko-KR" sz="1400" dirty="0"/>
              <a:t>-</a:t>
            </a:r>
            <a:r>
              <a:rPr lang="ko-KR" altLang="en-US" sz="1400" dirty="0"/>
              <a:t>핫 인코딩하기</a:t>
            </a:r>
          </a:p>
        </p:txBody>
      </p:sp>
    </p:spTree>
    <p:extLst>
      <p:ext uri="{BB962C8B-B14F-4D97-AF65-F5344CB8AC3E}">
        <p14:creationId xmlns:p14="http://schemas.microsoft.com/office/powerpoint/2010/main" val="3788756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AF23065A-BD8D-4500-8D21-B59442E943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1" y="2850776"/>
            <a:ext cx="5846009" cy="2066208"/>
          </a:xfrm>
        </p:spPr>
      </p:pic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011714D5-1353-4BA7-BF13-4D407D578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850776"/>
            <a:ext cx="5890415" cy="206620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06D4BF-EDB2-44A1-A665-AAEA1B671060}"/>
              </a:ext>
            </a:extLst>
          </p:cNvPr>
          <p:cNvSpPr txBox="1"/>
          <p:nvPr/>
        </p:nvSpPr>
        <p:spPr>
          <a:xfrm>
            <a:off x="173791" y="2480246"/>
            <a:ext cx="403962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케라스를</a:t>
            </a:r>
            <a:r>
              <a:rPr lang="ko-KR" altLang="en-US" sz="1400" dirty="0"/>
              <a:t> 사용한 단어 수준의 원</a:t>
            </a:r>
            <a:r>
              <a:rPr lang="en-US" altLang="ko-KR" sz="1400" dirty="0"/>
              <a:t>-</a:t>
            </a:r>
            <a:r>
              <a:rPr lang="ko-KR" altLang="en-US" sz="1400" dirty="0"/>
              <a:t>핫 인코딩하기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F816B-48DF-49DE-B63B-5B5786A20A48}"/>
              </a:ext>
            </a:extLst>
          </p:cNvPr>
          <p:cNvSpPr txBox="1"/>
          <p:nvPr/>
        </p:nvSpPr>
        <p:spPr>
          <a:xfrm>
            <a:off x="6096001" y="2480245"/>
            <a:ext cx="41596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해싱기법을</a:t>
            </a:r>
            <a:r>
              <a:rPr lang="ko-KR" altLang="en-US" sz="1400" dirty="0"/>
              <a:t> 사용한 단어 수준의 원</a:t>
            </a:r>
            <a:r>
              <a:rPr lang="en-US" altLang="ko-KR" sz="1400" dirty="0"/>
              <a:t>-</a:t>
            </a:r>
            <a:r>
              <a:rPr lang="ko-KR" altLang="en-US" sz="1400" dirty="0"/>
              <a:t>핫 인코딩하기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E6815-A62B-4B30-9065-2374327E0872}"/>
              </a:ext>
            </a:extLst>
          </p:cNvPr>
          <p:cNvSpPr txBox="1"/>
          <p:nvPr/>
        </p:nvSpPr>
        <p:spPr>
          <a:xfrm>
            <a:off x="6172199" y="457200"/>
            <a:ext cx="5625354" cy="10772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)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</a:t>
            </a:r>
            <a:r>
              <a:rPr lang="ko-KR" altLang="en-US" dirty="0" err="1"/>
              <a:t>해싱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400" dirty="0"/>
              <a:t>어휘 사전에 있는 고유한 토큰의 수가 너무 커서 모두 다루기 어려울 때 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60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CA4488-5D5B-4A50-982A-F214F2E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353800" cy="755462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dirty="0"/>
              <a:t>6.1.2 </a:t>
            </a:r>
            <a:r>
              <a:rPr lang="ko-KR" altLang="en-US" sz="3200" dirty="0"/>
              <a:t>단어 </a:t>
            </a:r>
            <a:r>
              <a:rPr lang="ko-KR" altLang="en-US" sz="3200" dirty="0" err="1"/>
              <a:t>임베딩</a:t>
            </a:r>
            <a:r>
              <a:rPr lang="ko-KR" altLang="en-US" sz="3200" dirty="0"/>
              <a:t> 사용하기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69ABB7-4C6C-49F7-A50B-DC53DDF6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5706"/>
            <a:ext cx="4621306" cy="2079811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원</a:t>
            </a:r>
            <a:r>
              <a:rPr lang="en-US" altLang="ko-KR" sz="2400" dirty="0"/>
              <a:t>-</a:t>
            </a:r>
            <a:r>
              <a:rPr lang="ko-KR" altLang="en-US" sz="2400" dirty="0"/>
              <a:t>핫 단어 벡터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2000" dirty="0"/>
              <a:t>희소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고차원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수동 인코딩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3CEE83B6-C401-48BA-B1C0-56D003502F74}"/>
              </a:ext>
            </a:extLst>
          </p:cNvPr>
          <p:cNvSpPr txBox="1">
            <a:spLocks/>
          </p:cNvSpPr>
          <p:nvPr/>
        </p:nvSpPr>
        <p:spPr>
          <a:xfrm>
            <a:off x="6503895" y="1725706"/>
            <a:ext cx="4621306" cy="207981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단어 </a:t>
            </a:r>
            <a:r>
              <a:rPr lang="ko-KR" altLang="en-US" sz="2400" dirty="0" err="1"/>
              <a:t>임베딩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2000" dirty="0"/>
              <a:t>밀집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 err="1"/>
              <a:t>저차원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데이터로부터 학습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A3647-A658-41A6-A400-31C561A1626B}"/>
              </a:ext>
            </a:extLst>
          </p:cNvPr>
          <p:cNvSpPr txBox="1"/>
          <p:nvPr/>
        </p:nvSpPr>
        <p:spPr>
          <a:xfrm>
            <a:off x="838200" y="4410635"/>
            <a:ext cx="2998694" cy="367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단어 </a:t>
            </a:r>
            <a:r>
              <a:rPr lang="ko-KR" altLang="en-US" dirty="0" err="1"/>
              <a:t>임베딩을</a:t>
            </a:r>
            <a:r>
              <a:rPr lang="ko-KR" altLang="en-US" dirty="0"/>
              <a:t> 만드는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F7A7E-2C32-4929-91E4-3A23CC865B35}"/>
              </a:ext>
            </a:extLst>
          </p:cNvPr>
          <p:cNvSpPr txBox="1"/>
          <p:nvPr/>
        </p:nvSpPr>
        <p:spPr>
          <a:xfrm>
            <a:off x="479611" y="5060140"/>
            <a:ext cx="555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관심 대상인 문제와 함께 단어 </a:t>
            </a:r>
            <a:r>
              <a:rPr lang="ko-KR" altLang="en-US" dirty="0" err="1"/>
              <a:t>임베딩을</a:t>
            </a:r>
            <a:r>
              <a:rPr lang="ko-KR" altLang="en-US" dirty="0"/>
              <a:t> 학습한다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사전 훈련된 단어 </a:t>
            </a:r>
            <a:r>
              <a:rPr lang="ko-KR" altLang="en-US" dirty="0" err="1"/>
              <a:t>임베딩을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CA3C684-E958-4AAB-86A8-E950AF6228D3}"/>
              </a:ext>
            </a:extLst>
          </p:cNvPr>
          <p:cNvCxnSpPr>
            <a:cxnSpLocks/>
          </p:cNvCxnSpPr>
          <p:nvPr/>
        </p:nvCxnSpPr>
        <p:spPr>
          <a:xfrm>
            <a:off x="977153" y="2115671"/>
            <a:ext cx="2232212" cy="188258"/>
          </a:xfrm>
          <a:prstGeom prst="bentConnector3">
            <a:avLst>
              <a:gd name="adj1" fmla="val 92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12804D-F95C-493F-8AD7-BA591F5E419E}"/>
              </a:ext>
            </a:extLst>
          </p:cNvPr>
          <p:cNvSpPr txBox="1"/>
          <p:nvPr/>
        </p:nvSpPr>
        <p:spPr>
          <a:xfrm>
            <a:off x="3027830" y="2344878"/>
            <a:ext cx="256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사용하는 메모리의 양에 비해 너무 적은 정보량을 표현함 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6FE15E2-1DCA-440C-B545-287E9C60A1BF}"/>
              </a:ext>
            </a:extLst>
          </p:cNvPr>
          <p:cNvGraphicFramePr>
            <a:graphicFrameLocks noGrp="1"/>
          </p:cNvGraphicFramePr>
          <p:nvPr/>
        </p:nvGraphicFramePr>
        <p:xfrm>
          <a:off x="6382869" y="4173529"/>
          <a:ext cx="552375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21">
                  <a:extLst>
                    <a:ext uri="{9D8B030D-6E8A-4147-A177-3AD203B41FA5}">
                      <a16:colId xmlns:a16="http://schemas.microsoft.com/office/drawing/2014/main" val="744348148"/>
                    </a:ext>
                  </a:extLst>
                </a:gridCol>
                <a:gridCol w="865680">
                  <a:extLst>
                    <a:ext uri="{9D8B030D-6E8A-4147-A177-3AD203B41FA5}">
                      <a16:colId xmlns:a16="http://schemas.microsoft.com/office/drawing/2014/main" val="1697317384"/>
                    </a:ext>
                  </a:extLst>
                </a:gridCol>
                <a:gridCol w="1385088">
                  <a:extLst>
                    <a:ext uri="{9D8B030D-6E8A-4147-A177-3AD203B41FA5}">
                      <a16:colId xmlns:a16="http://schemas.microsoft.com/office/drawing/2014/main" val="2039259086"/>
                    </a:ext>
                  </a:extLst>
                </a:gridCol>
                <a:gridCol w="2455966">
                  <a:extLst>
                    <a:ext uri="{9D8B030D-6E8A-4147-A177-3AD203B41FA5}">
                      <a16:colId xmlns:a16="http://schemas.microsoft.com/office/drawing/2014/main" val="2529554977"/>
                    </a:ext>
                  </a:extLst>
                </a:gridCol>
              </a:tblGrid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단어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인덱스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원</a:t>
                      </a:r>
                      <a:r>
                        <a:rPr lang="en-US" altLang="ko-KR" sz="1600" dirty="0"/>
                        <a:t>-</a:t>
                      </a:r>
                      <a:r>
                        <a:rPr lang="ko-KR" altLang="en-US" sz="1600" dirty="0"/>
                        <a:t>핫 인코딩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임베딩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19250"/>
                  </a:ext>
                </a:extLst>
              </a:tr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/>
                        <a:t>this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[1,0,0,0,0]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[0.1,0.4,0.4,0.0,0.1]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630494"/>
                  </a:ext>
                </a:extLst>
              </a:tr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is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[0,1,0,0,0]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[0.1,0.2,0.8,0.0,0.1]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835994"/>
                  </a:ext>
                </a:extLst>
              </a:tr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[0,0,1,0,0]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[0.2,0.5,0.0,0.6,0.3]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972497"/>
                  </a:ext>
                </a:extLst>
              </a:tr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big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[0,0,0,1,0]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[0.8,0.2,0.4,0.8,0.8]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38105"/>
                  </a:ext>
                </a:extLst>
              </a:tr>
              <a:tr h="307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[0,0,0,0,1]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[0.4,0.2,0.6,0.9,0.9]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0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9560DA-875F-4466-8EDD-C104FB49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9078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3200" dirty="0"/>
              <a:t>Embedding </a:t>
            </a:r>
            <a:r>
              <a:rPr lang="ko-KR" altLang="en-US" sz="3200" dirty="0"/>
              <a:t>층을 사용하여 단어 </a:t>
            </a:r>
            <a:r>
              <a:rPr lang="ko-KR" altLang="en-US" sz="3200" dirty="0" err="1"/>
              <a:t>임베딩</a:t>
            </a:r>
            <a:r>
              <a:rPr lang="ko-KR" altLang="en-US" sz="3200" dirty="0"/>
              <a:t> 학습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F33573-AF26-496A-8EE7-5033DE4A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단어와 밀집 벡터를 연관 짓기 위하여 랜덤하게 벡터를 선택한다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r>
              <a:rPr lang="ko-KR" altLang="en-US" sz="2400" dirty="0"/>
              <a:t>단어 사이에 의미관계를 반영해야 효율적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ED983-344D-4DAD-BF09-406144DBD596}"/>
              </a:ext>
            </a:extLst>
          </p:cNvPr>
          <p:cNvSpPr txBox="1"/>
          <p:nvPr/>
        </p:nvSpPr>
        <p:spPr>
          <a:xfrm>
            <a:off x="1027338" y="4315541"/>
            <a:ext cx="272887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Embedding </a:t>
            </a:r>
            <a:r>
              <a:rPr lang="ko-KR" altLang="en-US" sz="1400" dirty="0"/>
              <a:t>층의 객체 생성하기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4A1ED54-A7DD-498C-93F1-7DF4298A1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38" y="4690787"/>
            <a:ext cx="3467584" cy="790685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958E36D6-C974-470F-A738-EB809ED14C88}"/>
              </a:ext>
            </a:extLst>
          </p:cNvPr>
          <p:cNvGraphicFramePr/>
          <p:nvPr/>
        </p:nvGraphicFramePr>
        <p:xfrm>
          <a:off x="5486398" y="3299013"/>
          <a:ext cx="5298143" cy="3111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1172320-98B4-4248-8749-7362EC40F1F7}"/>
              </a:ext>
            </a:extLst>
          </p:cNvPr>
          <p:cNvCxnSpPr/>
          <p:nvPr/>
        </p:nvCxnSpPr>
        <p:spPr>
          <a:xfrm>
            <a:off x="3451412" y="5360894"/>
            <a:ext cx="1416423" cy="224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3C9AE8-39FF-425B-826F-466383298709}"/>
              </a:ext>
            </a:extLst>
          </p:cNvPr>
          <p:cNvSpPr txBox="1"/>
          <p:nvPr/>
        </p:nvSpPr>
        <p:spPr>
          <a:xfrm>
            <a:off x="4805082" y="5442632"/>
            <a:ext cx="3083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(sample,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sequence_length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7707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2A239-BEFA-4E98-8E9A-2491FE54F152}"/>
              </a:ext>
            </a:extLst>
          </p:cNvPr>
          <p:cNvSpPr txBox="1"/>
          <p:nvPr/>
        </p:nvSpPr>
        <p:spPr>
          <a:xfrm>
            <a:off x="286872" y="277906"/>
            <a:ext cx="401618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Embedding </a:t>
            </a:r>
            <a:r>
              <a:rPr lang="ko-KR" altLang="en-US" sz="1400" dirty="0"/>
              <a:t>층에 사용할 </a:t>
            </a:r>
            <a:r>
              <a:rPr lang="en-US" altLang="ko-KR" sz="1400" dirty="0"/>
              <a:t>IMDB </a:t>
            </a:r>
            <a:r>
              <a:rPr lang="ko-KR" altLang="en-US" sz="1400" dirty="0"/>
              <a:t>데이터 로드하기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11F96B6-08F3-45D7-ABDF-F7ADC442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2" y="724567"/>
            <a:ext cx="6324368" cy="234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32CC6-F707-4AED-A23B-16D94A146E49}"/>
              </a:ext>
            </a:extLst>
          </p:cNvPr>
          <p:cNvSpPr txBox="1"/>
          <p:nvPr/>
        </p:nvSpPr>
        <p:spPr>
          <a:xfrm>
            <a:off x="286872" y="3429000"/>
            <a:ext cx="422237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IMDB </a:t>
            </a:r>
            <a:r>
              <a:rPr lang="ko-KR" altLang="en-US" sz="1400" dirty="0"/>
              <a:t>데이터에 </a:t>
            </a:r>
            <a:r>
              <a:rPr lang="en-US" altLang="ko-KR" sz="1400" dirty="0"/>
              <a:t>Embedding </a:t>
            </a:r>
            <a:r>
              <a:rPr lang="ko-KR" altLang="en-US" sz="1400" dirty="0"/>
              <a:t>층과 분류기 사용하기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D32B7E-98AA-4F14-826D-9C73AC81F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3" y="3885426"/>
            <a:ext cx="6795246" cy="28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7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5BDD21-C392-477D-B384-0890DEEFD189}"/>
              </a:ext>
            </a:extLst>
          </p:cNvPr>
          <p:cNvSpPr txBox="1"/>
          <p:nvPr/>
        </p:nvSpPr>
        <p:spPr>
          <a:xfrm>
            <a:off x="923925" y="438150"/>
            <a:ext cx="11268075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사전 훈련된 단어 </a:t>
            </a:r>
            <a:r>
              <a:rPr lang="ko-KR" altLang="en-US" sz="3200" dirty="0" err="1"/>
              <a:t>임베딩</a:t>
            </a:r>
            <a:r>
              <a:rPr lang="ko-KR" altLang="en-US" sz="3200" dirty="0"/>
              <a:t> 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00083-A2D5-4626-9683-2E2940DDAF18}"/>
              </a:ext>
            </a:extLst>
          </p:cNvPr>
          <p:cNvSpPr txBox="1"/>
          <p:nvPr/>
        </p:nvSpPr>
        <p:spPr>
          <a:xfrm>
            <a:off x="923925" y="2419350"/>
            <a:ext cx="1073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훈련 데이터가 부족하면 작업에 맞는 단어 </a:t>
            </a:r>
            <a:r>
              <a:rPr lang="ko-KR" altLang="en-US" dirty="0" err="1"/>
              <a:t>임베딩을</a:t>
            </a:r>
            <a:r>
              <a:rPr lang="ko-KR" altLang="en-US" dirty="0"/>
              <a:t> 학습할 수 없는 상황 발생</a:t>
            </a:r>
            <a:endParaRPr lang="en-US" altLang="ko-KR" dirty="0"/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 -&gt; </a:t>
            </a:r>
            <a:r>
              <a:rPr lang="ko-KR" altLang="en-US" dirty="0"/>
              <a:t>미리 계산된 </a:t>
            </a:r>
            <a:r>
              <a:rPr lang="ko-KR" altLang="en-US" dirty="0" err="1"/>
              <a:t>임베딩</a:t>
            </a:r>
            <a:r>
              <a:rPr lang="ko-KR" altLang="en-US" dirty="0"/>
              <a:t> 공간에서 </a:t>
            </a:r>
            <a:r>
              <a:rPr lang="ko-KR" altLang="en-US" dirty="0" err="1"/>
              <a:t>임베딩</a:t>
            </a:r>
            <a:r>
              <a:rPr lang="ko-KR" altLang="en-US" dirty="0"/>
              <a:t> 벡터를 </a:t>
            </a:r>
            <a:r>
              <a:rPr lang="ko-KR" altLang="en-US" dirty="0" err="1"/>
              <a:t>로드하는</a:t>
            </a:r>
            <a:r>
              <a:rPr lang="ko-KR" altLang="en-US" dirty="0"/>
              <a:t> 방법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5222305-0F06-42B1-8219-3F07A168DABB}"/>
              </a:ext>
            </a:extLst>
          </p:cNvPr>
          <p:cNvCxnSpPr>
            <a:cxnSpLocks/>
          </p:cNvCxnSpPr>
          <p:nvPr/>
        </p:nvCxnSpPr>
        <p:spPr>
          <a:xfrm flipV="1">
            <a:off x="4905375" y="2247900"/>
            <a:ext cx="1714500" cy="510006"/>
          </a:xfrm>
          <a:prstGeom prst="bentConnector3">
            <a:avLst>
              <a:gd name="adj1" fmla="val 82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5D42E0-7495-4835-95FD-3D883C13263F}"/>
              </a:ext>
            </a:extLst>
          </p:cNvPr>
          <p:cNvSpPr txBox="1"/>
          <p:nvPr/>
        </p:nvSpPr>
        <p:spPr>
          <a:xfrm>
            <a:off x="6557962" y="2142351"/>
            <a:ext cx="448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단어 출현 통계를 사용하여 계산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22241-DDFF-46F8-984E-8D39112124E4}"/>
              </a:ext>
            </a:extLst>
          </p:cNvPr>
          <p:cNvSpPr txBox="1"/>
          <p:nvPr/>
        </p:nvSpPr>
        <p:spPr>
          <a:xfrm>
            <a:off x="923925" y="4471416"/>
            <a:ext cx="2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GloVe</a:t>
            </a:r>
            <a:r>
              <a:rPr lang="en-US" altLang="ko-KR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B2DBE-9CAF-4F5F-9172-7D708F6C426F}"/>
              </a:ext>
            </a:extLst>
          </p:cNvPr>
          <p:cNvSpPr txBox="1"/>
          <p:nvPr/>
        </p:nvSpPr>
        <p:spPr>
          <a:xfrm>
            <a:off x="1014984" y="4919472"/>
            <a:ext cx="6858000" cy="6463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단어의 동시 출현 통계를 기록한 행렬을 분해하는 기법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위키피디아 </a:t>
            </a:r>
            <a:r>
              <a:rPr lang="en-US" altLang="ko-KR" dirty="0"/>
              <a:t>&amp; </a:t>
            </a:r>
            <a:r>
              <a:rPr lang="ko-KR" altLang="en-US" dirty="0" err="1"/>
              <a:t>커먼</a:t>
            </a:r>
            <a:r>
              <a:rPr lang="ko-KR" altLang="en-US" dirty="0"/>
              <a:t> </a:t>
            </a:r>
            <a:r>
              <a:rPr lang="ko-KR" altLang="en-US" dirty="0" err="1"/>
              <a:t>크롤</a:t>
            </a:r>
            <a:r>
              <a:rPr lang="ko-KR" altLang="en-US" dirty="0"/>
              <a:t> 데이터에서 </a:t>
            </a:r>
            <a:r>
              <a:rPr lang="ko-KR" altLang="en-US" dirty="0" err="1"/>
              <a:t>임베딩을</a:t>
            </a:r>
            <a:r>
              <a:rPr lang="ko-KR" altLang="en-US" dirty="0"/>
              <a:t> 미리 계산함</a:t>
            </a:r>
          </a:p>
        </p:txBody>
      </p:sp>
    </p:spTree>
    <p:extLst>
      <p:ext uri="{BB962C8B-B14F-4D97-AF65-F5344CB8AC3E}">
        <p14:creationId xmlns:p14="http://schemas.microsoft.com/office/powerpoint/2010/main" val="612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42DADD-A280-404A-AE07-4354AC2916C0}"/>
              </a:ext>
            </a:extLst>
          </p:cNvPr>
          <p:cNvSpPr txBox="1"/>
          <p:nvPr/>
        </p:nvSpPr>
        <p:spPr>
          <a:xfrm>
            <a:off x="259976" y="277906"/>
            <a:ext cx="29942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</a:t>
            </a:r>
            <a:r>
              <a:rPr lang="ko-KR" altLang="en-US"/>
              <a:t>데이터 처리 과정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11541E-4BE6-41DA-B0CA-188D771FE774}"/>
              </a:ext>
            </a:extLst>
          </p:cNvPr>
          <p:cNvSpPr/>
          <p:nvPr/>
        </p:nvSpPr>
        <p:spPr>
          <a:xfrm>
            <a:off x="376518" y="1434353"/>
            <a:ext cx="2877670" cy="67235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원본 </a:t>
            </a:r>
            <a:r>
              <a:rPr lang="en-US" altLang="ko-KR" sz="1600" dirty="0"/>
              <a:t>IMDB </a:t>
            </a:r>
            <a:r>
              <a:rPr lang="ko-KR" altLang="en-US" sz="1600" dirty="0"/>
              <a:t>텍스트 </a:t>
            </a:r>
            <a:r>
              <a:rPr lang="ko-KR" altLang="en-US" sz="1600" dirty="0" err="1"/>
              <a:t>내려받기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B76087-4094-43D1-BC94-26B11422A235}"/>
              </a:ext>
            </a:extLst>
          </p:cNvPr>
          <p:cNvSpPr/>
          <p:nvPr/>
        </p:nvSpPr>
        <p:spPr>
          <a:xfrm>
            <a:off x="1048871" y="2303930"/>
            <a:ext cx="2877670" cy="67235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토큰화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A751A7-F251-45FD-93F4-8EC2DF46FE36}"/>
              </a:ext>
            </a:extLst>
          </p:cNvPr>
          <p:cNvSpPr/>
          <p:nvPr/>
        </p:nvSpPr>
        <p:spPr>
          <a:xfrm>
            <a:off x="1757082" y="3162767"/>
            <a:ext cx="2877670" cy="67235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GloVe</a:t>
            </a:r>
            <a:r>
              <a:rPr lang="en-US" altLang="ko-KR" sz="1600" dirty="0"/>
              <a:t> </a:t>
            </a:r>
            <a:r>
              <a:rPr lang="ko-KR" altLang="en-US" sz="1600" dirty="0"/>
              <a:t>단어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내려받기</a:t>
            </a:r>
            <a:endParaRPr lang="ko-KR" altLang="en-US" sz="1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33C18-31C0-44B1-A804-041AF89E6D89}"/>
              </a:ext>
            </a:extLst>
          </p:cNvPr>
          <p:cNvSpPr/>
          <p:nvPr/>
        </p:nvSpPr>
        <p:spPr>
          <a:xfrm>
            <a:off x="2487706" y="4043085"/>
            <a:ext cx="2877670" cy="67235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err="1"/>
              <a:t>임베딩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전처리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006135-0621-4BDB-B21C-D0781F81A3C5}"/>
              </a:ext>
            </a:extLst>
          </p:cNvPr>
          <p:cNvSpPr/>
          <p:nvPr/>
        </p:nvSpPr>
        <p:spPr>
          <a:xfrm>
            <a:off x="3200401" y="4923403"/>
            <a:ext cx="2877670" cy="67235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모델 정의</a:t>
            </a:r>
            <a:r>
              <a:rPr lang="en-US" altLang="ko-KR" sz="1600" dirty="0"/>
              <a:t>, </a:t>
            </a:r>
            <a:r>
              <a:rPr lang="ko-KR" altLang="en-US" sz="1600" dirty="0"/>
              <a:t>훈련</a:t>
            </a:r>
            <a:r>
              <a:rPr lang="en-US" altLang="ko-KR" sz="1600" dirty="0"/>
              <a:t>, </a:t>
            </a:r>
            <a:r>
              <a:rPr lang="ko-KR" altLang="en-US" sz="1600" dirty="0"/>
              <a:t>평가</a:t>
            </a:r>
          </a:p>
        </p:txBody>
      </p: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C36DFC10-3589-4AD5-A1C9-6AB5D66528A3}"/>
              </a:ext>
            </a:extLst>
          </p:cNvPr>
          <p:cNvSpPr/>
          <p:nvPr/>
        </p:nvSpPr>
        <p:spPr>
          <a:xfrm rot="5400000">
            <a:off x="506274" y="2363553"/>
            <a:ext cx="500245" cy="381000"/>
          </a:xfrm>
          <a:prstGeom prst="bent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58FD209A-9085-4E0B-8C07-89A0B3ECB8BF}"/>
              </a:ext>
            </a:extLst>
          </p:cNvPr>
          <p:cNvSpPr/>
          <p:nvPr/>
        </p:nvSpPr>
        <p:spPr>
          <a:xfrm rot="5400000">
            <a:off x="1199918" y="3213661"/>
            <a:ext cx="500245" cy="381000"/>
          </a:xfrm>
          <a:prstGeom prst="bent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B143A809-097F-4946-BFDE-E9271553B79A}"/>
              </a:ext>
            </a:extLst>
          </p:cNvPr>
          <p:cNvSpPr/>
          <p:nvPr/>
        </p:nvSpPr>
        <p:spPr>
          <a:xfrm rot="5400000">
            <a:off x="1946229" y="4081227"/>
            <a:ext cx="500245" cy="381000"/>
          </a:xfrm>
          <a:prstGeom prst="bent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8956DA0B-E9A7-4E57-8668-164E0623D724}"/>
              </a:ext>
            </a:extLst>
          </p:cNvPr>
          <p:cNvSpPr/>
          <p:nvPr/>
        </p:nvSpPr>
        <p:spPr>
          <a:xfrm rot="5400000">
            <a:off x="2654441" y="4950530"/>
            <a:ext cx="500245" cy="381000"/>
          </a:xfrm>
          <a:prstGeom prst="bent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98D165A-18FE-41DE-AEB5-6100F8AE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82" y="2192205"/>
            <a:ext cx="5423647" cy="43741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0CE9A0-88BF-4BAE-B38D-436D4B6DC933}"/>
              </a:ext>
            </a:extLst>
          </p:cNvPr>
          <p:cNvSpPr txBox="1"/>
          <p:nvPr/>
        </p:nvSpPr>
        <p:spPr>
          <a:xfrm>
            <a:off x="6418729" y="1937284"/>
            <a:ext cx="349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9565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8002EF4-B175-4BD3-879B-CBDBA32978B2}"/>
              </a:ext>
            </a:extLst>
          </p:cNvPr>
          <p:cNvGraphicFramePr/>
          <p:nvPr/>
        </p:nvGraphicFramePr>
        <p:xfrm>
          <a:off x="194235" y="651187"/>
          <a:ext cx="5767294" cy="388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853B20-5EF4-4881-A331-68E571186A60}"/>
              </a:ext>
            </a:extLst>
          </p:cNvPr>
          <p:cNvSpPr txBox="1"/>
          <p:nvPr/>
        </p:nvSpPr>
        <p:spPr>
          <a:xfrm>
            <a:off x="492872" y="5283483"/>
            <a:ext cx="7174753" cy="9233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훈련 샘플 수가 매우 작기 때문에 과적합이 발생한다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훈련 샘플을 증가시키면 </a:t>
            </a:r>
            <a:r>
              <a:rPr lang="ko-KR" altLang="en-US" dirty="0" err="1"/>
              <a:t>과적합</a:t>
            </a:r>
            <a:r>
              <a:rPr lang="ko-KR" altLang="en-US" dirty="0"/>
              <a:t> 현상은 개선이 가능하다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AA85B7D-16C5-476F-A123-F5D2763C8738}"/>
              </a:ext>
            </a:extLst>
          </p:cNvPr>
          <p:cNvGraphicFramePr/>
          <p:nvPr/>
        </p:nvGraphicFramePr>
        <p:xfrm>
          <a:off x="6096000" y="651187"/>
          <a:ext cx="5767294" cy="388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893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82073" y="4753562"/>
            <a:ext cx="3877119" cy="682652"/>
            <a:chOff x="11673109" y="7130343"/>
            <a:chExt cx="5815679" cy="10239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73109" y="7130343"/>
              <a:ext cx="469688" cy="534336"/>
              <a:chOff x="11673109" y="7130343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673109" y="713034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7560" y="7187213"/>
              <a:ext cx="4382341" cy="1074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239" y="466843"/>
            <a:ext cx="3683314" cy="4232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984" y="4037675"/>
            <a:ext cx="5752182" cy="664232"/>
            <a:chOff x="979475" y="6056513"/>
            <a:chExt cx="8628273" cy="9963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9475" y="6056513"/>
              <a:ext cx="469688" cy="534336"/>
              <a:chOff x="979475" y="6056513"/>
              <a:chExt cx="469688" cy="5343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9475" y="605651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932" y="6113377"/>
              <a:ext cx="7599229" cy="1074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910" y="949470"/>
            <a:ext cx="6605038" cy="5595936"/>
            <a:chOff x="638864" y="1424205"/>
            <a:chExt cx="9907557" cy="83939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864" y="1424205"/>
              <a:ext cx="9907557" cy="83939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74440" y="2019781"/>
            <a:ext cx="5942702" cy="1792225"/>
            <a:chOff x="8361659" y="3029671"/>
            <a:chExt cx="8914053" cy="2688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1659" y="3029671"/>
              <a:ext cx="8914053" cy="2688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44204-3C90-4EDA-9DB0-1E2637C91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6.2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EF91-9E87-4D97-8C4E-53A3E40724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순환 신경망 이해하기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18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0E30B-9A2A-416E-A959-429F38FC3F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순환 신경망</a:t>
            </a:r>
          </a:p>
        </p:txBody>
      </p:sp>
      <p:pic>
        <p:nvPicPr>
          <p:cNvPr id="2050" name="Picture 2" descr="Introduction to Recurrent Neural Network | by Pranoy Radhakrishnan |  Towards Data Science">
            <a:extLst>
              <a:ext uri="{FF2B5EF4-FFF2-40B4-BE49-F238E27FC236}">
                <a16:creationId xmlns:a16="http://schemas.microsoft.com/office/drawing/2014/main" id="{BBD47F55-10D3-495D-AC20-D2EA7CF7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3103"/>
            <a:ext cx="9000000" cy="23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6769D-D986-4255-9D56-666FC8FF6CB8}"/>
              </a:ext>
            </a:extLst>
          </p:cNvPr>
          <p:cNvSpPr txBox="1"/>
          <p:nvPr/>
        </p:nvSpPr>
        <p:spPr>
          <a:xfrm>
            <a:off x="666750" y="1416100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루프를 가진 네트워크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D36B9-4900-4287-99FA-1DE4FC2DFF75}"/>
              </a:ext>
            </a:extLst>
          </p:cNvPr>
          <p:cNvSpPr txBox="1"/>
          <p:nvPr/>
        </p:nvSpPr>
        <p:spPr>
          <a:xfrm>
            <a:off x="666750" y="191224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지금까지 처리한 정보를 상태에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75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B15E-8A63-4FDB-9CDC-C44156F14B17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케라스의</a:t>
            </a:r>
            <a:r>
              <a:rPr lang="ko-KR" altLang="en-US" dirty="0"/>
              <a:t> 순환 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1E72E7-E4FC-4BF3-9E10-F08AF2C1B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36"/>
          <a:stretch/>
        </p:blipFill>
        <p:spPr>
          <a:xfrm>
            <a:off x="6096000" y="2543752"/>
            <a:ext cx="4919639" cy="3238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7C9AE5-6213-4CFD-9AA7-909525DE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36"/>
          <a:stretch/>
        </p:blipFill>
        <p:spPr>
          <a:xfrm>
            <a:off x="558505" y="2524699"/>
            <a:ext cx="4919639" cy="325800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51F87CB-38F4-4BA3-B3F2-E1C447EF0A4C}"/>
              </a:ext>
            </a:extLst>
          </p:cNvPr>
          <p:cNvSpPr/>
          <p:nvPr/>
        </p:nvSpPr>
        <p:spPr>
          <a:xfrm>
            <a:off x="8458834" y="2914650"/>
            <a:ext cx="1107347" cy="34193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AF5F1-64E7-4720-BA8A-7EB700B4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05" y="1722245"/>
            <a:ext cx="2819794" cy="362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08221-3E43-4EDD-877A-B25E3E55A7C3}"/>
              </a:ext>
            </a:extLst>
          </p:cNvPr>
          <p:cNvSpPr txBox="1"/>
          <p:nvPr/>
        </p:nvSpPr>
        <p:spPr>
          <a:xfrm>
            <a:off x="558505" y="123263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SimpleRNN</a:t>
            </a:r>
            <a:r>
              <a:rPr lang="ko-KR" altLang="en-US" dirty="0">
                <a:latin typeface="Bauhaus 93" panose="04030905020B02020C02" pitchFamily="82" charset="0"/>
              </a:rPr>
              <a:t>을 선언합니다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347BEB-2AE6-475E-A428-5F756782F40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88407" y="2303195"/>
            <a:ext cx="0" cy="6114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40AD0F-F6AC-498F-8755-74ADD10AEECF}"/>
              </a:ext>
            </a:extLst>
          </p:cNvPr>
          <p:cNvSpPr txBox="1"/>
          <p:nvPr/>
        </p:nvSpPr>
        <p:spPr>
          <a:xfrm>
            <a:off x="6787825" y="1656864"/>
            <a:ext cx="44011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Return_sequences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라면 </a:t>
            </a:r>
            <a:endParaRPr lang="en-US" altLang="ko-KR" dirty="0"/>
          </a:p>
          <a:p>
            <a:pPr algn="ctr"/>
            <a:r>
              <a:rPr lang="ko-KR" altLang="en-US" dirty="0"/>
              <a:t>전체 출력 시퀀스를 입력으로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B15E-8A63-4FDB-9CDC-C44156F14B17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케라스의</a:t>
            </a:r>
            <a:r>
              <a:rPr lang="ko-KR" altLang="en-US" dirty="0"/>
              <a:t> 순환 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18444-7911-4A1A-9FB1-BB80756AD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89"/>
          <a:stretch/>
        </p:blipFill>
        <p:spPr>
          <a:xfrm>
            <a:off x="1009651" y="1293513"/>
            <a:ext cx="4994058" cy="477269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F0F70B-E21F-45EA-AD42-AA0C97E14CD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21676" y="2009564"/>
            <a:ext cx="2452061" cy="91504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07C8F8-712C-45A7-929A-8AF49DD0DCD0}"/>
              </a:ext>
            </a:extLst>
          </p:cNvPr>
          <p:cNvSpPr/>
          <p:nvPr/>
        </p:nvSpPr>
        <p:spPr>
          <a:xfrm>
            <a:off x="1354769" y="1731118"/>
            <a:ext cx="3466907" cy="55689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6C44F-2616-49E4-9D9B-C85C392D3468}"/>
              </a:ext>
            </a:extLst>
          </p:cNvPr>
          <p:cNvSpPr txBox="1"/>
          <p:nvPr/>
        </p:nvSpPr>
        <p:spPr>
          <a:xfrm>
            <a:off x="7273737" y="2601441"/>
            <a:ext cx="39086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때 중간의 </a:t>
            </a:r>
            <a:r>
              <a:rPr lang="en-US" altLang="ko-KR" dirty="0"/>
              <a:t>RNN </a:t>
            </a:r>
            <a:r>
              <a:rPr lang="ko-KR" altLang="en-US" dirty="0"/>
              <a:t>층들의</a:t>
            </a:r>
            <a:endParaRPr lang="en-US" altLang="ko-KR" dirty="0"/>
          </a:p>
          <a:p>
            <a:pPr algn="ctr"/>
            <a:r>
              <a:rPr lang="en-US" altLang="ko-KR" dirty="0" err="1"/>
              <a:t>return_sequences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B8569-8C1D-4453-8850-FD6BCF596024}"/>
              </a:ext>
            </a:extLst>
          </p:cNvPr>
          <p:cNvSpPr txBox="1"/>
          <p:nvPr/>
        </p:nvSpPr>
        <p:spPr>
          <a:xfrm>
            <a:off x="6987016" y="1458585"/>
            <a:ext cx="458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• </a:t>
            </a:r>
            <a:r>
              <a:rPr lang="ko-KR" altLang="en-US" dirty="0"/>
              <a:t>여러 개의 순환 층을 </a:t>
            </a:r>
            <a:r>
              <a:rPr lang="ko-KR" altLang="en-US" dirty="0" err="1"/>
              <a:t>차레대로</a:t>
            </a:r>
            <a:r>
              <a:rPr lang="ko-KR" altLang="en-US" dirty="0"/>
              <a:t> 쌓는 것이</a:t>
            </a:r>
            <a:endParaRPr lang="en-US" altLang="ko-KR" dirty="0"/>
          </a:p>
          <a:p>
            <a:r>
              <a:rPr lang="ko-KR" altLang="en-US" dirty="0"/>
              <a:t>  네트워크의 표현력을 증가시킵니다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57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B15E-8A63-4FDB-9CDC-C44156F14B17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케라스의</a:t>
            </a:r>
            <a:r>
              <a:rPr lang="ko-KR" altLang="en-US" dirty="0"/>
              <a:t> 순환 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B0C3D6-1778-40FF-9C19-ACDF7E78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08" y="903229"/>
            <a:ext cx="3667637" cy="24958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E7FD7C-625E-4470-AAB5-D20E7919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66" y="3751700"/>
            <a:ext cx="3610479" cy="2505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80CF5-15AB-4F4D-A821-8011745CDDA7}"/>
              </a:ext>
            </a:extLst>
          </p:cNvPr>
          <p:cNvSpPr txBox="1"/>
          <p:nvPr/>
        </p:nvSpPr>
        <p:spPr>
          <a:xfrm>
            <a:off x="400055" y="1445164"/>
            <a:ext cx="53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SimpleRNN</a:t>
            </a:r>
            <a:r>
              <a:rPr lang="ko-KR" altLang="en-US" dirty="0">
                <a:latin typeface="Bauhaus 93" panose="04030905020B02020C02" pitchFamily="82" charset="0"/>
              </a:rPr>
              <a:t>으로 간단한 순환 네트워크 훈련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A674B-4ACE-4397-AAB7-E06643EC93F8}"/>
              </a:ext>
            </a:extLst>
          </p:cNvPr>
          <p:cNvSpPr txBox="1"/>
          <p:nvPr/>
        </p:nvSpPr>
        <p:spPr>
          <a:xfrm>
            <a:off x="5944273" y="1985197"/>
            <a:ext cx="19594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검증 정확도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85%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A11D3-78E3-40FF-972D-E34AD4E2658D}"/>
              </a:ext>
            </a:extLst>
          </p:cNvPr>
          <p:cNvSpPr txBox="1"/>
          <p:nvPr/>
        </p:nvSpPr>
        <p:spPr>
          <a:xfrm>
            <a:off x="5944273" y="4681246"/>
            <a:ext cx="19594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검증 손실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40%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1E244F-7C1A-4A96-A711-0B6E10A4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5" y="2308362"/>
            <a:ext cx="4867954" cy="21815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88BA17-B4BC-4B07-84AB-0E6224B537F1}"/>
              </a:ext>
            </a:extLst>
          </p:cNvPr>
          <p:cNvSpPr/>
          <p:nvPr/>
        </p:nvSpPr>
        <p:spPr>
          <a:xfrm>
            <a:off x="1419226" y="3067050"/>
            <a:ext cx="1028700" cy="2605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AEE23E6-B176-44C2-884D-9435BA0D11D3}"/>
              </a:ext>
            </a:extLst>
          </p:cNvPr>
          <p:cNvSpPr/>
          <p:nvPr/>
        </p:nvSpPr>
        <p:spPr>
          <a:xfrm>
            <a:off x="5844200" y="3313016"/>
            <a:ext cx="2141232" cy="5905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7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8A59A-E707-41DF-9365-651442D763D9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LSTM</a:t>
            </a:r>
            <a:r>
              <a:rPr lang="ko-KR" altLang="en-US" dirty="0"/>
              <a:t>과 </a:t>
            </a:r>
            <a:r>
              <a:rPr lang="en-US" altLang="ko-KR" dirty="0"/>
              <a:t>GRU</a:t>
            </a:r>
            <a:r>
              <a:rPr lang="ko-KR" altLang="en-US" dirty="0"/>
              <a:t> 층 이해하기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747028-A404-4E44-9F42-2F74976F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05" y="1643795"/>
            <a:ext cx="5400000" cy="34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1FF30-3BCD-4386-9869-A3B11B4B6F3F}"/>
              </a:ext>
            </a:extLst>
          </p:cNvPr>
          <p:cNvSpPr txBox="1"/>
          <p:nvPr/>
        </p:nvSpPr>
        <p:spPr>
          <a:xfrm>
            <a:off x="838201" y="264495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단순함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08AB1-B33A-4CA1-89B2-44317B7AE1DC}"/>
              </a:ext>
            </a:extLst>
          </p:cNvPr>
          <p:cNvSpPr txBox="1"/>
          <p:nvPr/>
        </p:nvSpPr>
        <p:spPr>
          <a:xfrm>
            <a:off x="838200" y="3429000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긴 시퀀스를 처리하는 데 적합하지 않음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5C3B4-0C3D-4207-BAB1-24E1C6301785}"/>
              </a:ext>
            </a:extLst>
          </p:cNvPr>
          <p:cNvSpPr txBox="1"/>
          <p:nvPr/>
        </p:nvSpPr>
        <p:spPr>
          <a:xfrm>
            <a:off x="838202" y="1860918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SimpleRNN</a:t>
            </a:r>
            <a:r>
              <a:rPr lang="ko-KR" altLang="en-US" dirty="0"/>
              <a:t>의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94604-F595-4416-9F10-64D8B7E5F6B0}"/>
              </a:ext>
            </a:extLst>
          </p:cNvPr>
          <p:cNvSpPr txBox="1"/>
          <p:nvPr/>
        </p:nvSpPr>
        <p:spPr>
          <a:xfrm>
            <a:off x="838199" y="4213041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데이터의 타임스텝이 커질수록 학습 능력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4260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8A59A-E707-41DF-9365-651442D763D9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LSTM</a:t>
            </a:r>
            <a:r>
              <a:rPr lang="ko-KR" altLang="en-US" dirty="0"/>
              <a:t>과 </a:t>
            </a:r>
            <a:r>
              <a:rPr lang="en-US" altLang="ko-KR" dirty="0"/>
              <a:t>GRU</a:t>
            </a:r>
            <a:r>
              <a:rPr lang="ko-KR" altLang="en-US" dirty="0"/>
              <a:t> 층 이해하기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1A96A9-3727-4326-AA1F-A54FEDC5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98" y="1860918"/>
            <a:ext cx="5400000" cy="32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CC468-78C9-4F3D-A997-71D03A39F701}"/>
              </a:ext>
            </a:extLst>
          </p:cNvPr>
          <p:cNvSpPr txBox="1"/>
          <p:nvPr/>
        </p:nvSpPr>
        <p:spPr>
          <a:xfrm>
            <a:off x="838201" y="264495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 err="1">
                <a:latin typeface="Bauhaus 93" panose="04030905020B02020C02" pitchFamily="82" charset="0"/>
              </a:rPr>
              <a:t>그래디언트</a:t>
            </a:r>
            <a:r>
              <a:rPr lang="ko-KR" altLang="en-US" dirty="0">
                <a:latin typeface="Bauhaus 93" panose="04030905020B02020C02" pitchFamily="82" charset="0"/>
              </a:rPr>
              <a:t> 소실 문제를 극복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6165B-DD0E-4313-85BE-9BCBAB3E66D9}"/>
              </a:ext>
            </a:extLst>
          </p:cNvPr>
          <p:cNvSpPr txBox="1"/>
          <p:nvPr/>
        </p:nvSpPr>
        <p:spPr>
          <a:xfrm>
            <a:off x="838200" y="3429000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>
                <a:latin typeface="+mj-lt"/>
              </a:rPr>
              <a:t>LSTM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셀 사이에서만 공유되는 셀 상태를 가짐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BF96F-9618-47D4-9C46-06AC746EEB7E}"/>
              </a:ext>
            </a:extLst>
          </p:cNvPr>
          <p:cNvSpPr txBox="1"/>
          <p:nvPr/>
        </p:nvSpPr>
        <p:spPr>
          <a:xfrm>
            <a:off x="838202" y="1860918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의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5D793-FB02-4635-8774-1F4C279C3420}"/>
              </a:ext>
            </a:extLst>
          </p:cNvPr>
          <p:cNvSpPr txBox="1"/>
          <p:nvPr/>
        </p:nvSpPr>
        <p:spPr>
          <a:xfrm>
            <a:off x="838199" y="4213041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>
                <a:latin typeface="+mj-lt"/>
              </a:rPr>
              <a:t>SimpleRNN</a:t>
            </a:r>
            <a:r>
              <a:rPr lang="ko-KR" altLang="en-US" dirty="0">
                <a:latin typeface="Bauhaus 93" panose="04030905020B02020C02" pitchFamily="82" charset="0"/>
              </a:rPr>
              <a:t>과 비교했을 때 굉장히 복잡한 구조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7807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C123E-DFFE-4558-8172-857F9A72F033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케라스를</a:t>
            </a:r>
            <a:r>
              <a:rPr lang="ko-KR" altLang="en-US" dirty="0"/>
              <a:t> 사용한 </a:t>
            </a:r>
            <a:r>
              <a:rPr lang="en-US" altLang="ko-KR" dirty="0"/>
              <a:t>LSTM </a:t>
            </a:r>
            <a:r>
              <a:rPr lang="ko-KR" altLang="en-US" dirty="0"/>
              <a:t>예제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B5A3ED-9367-4077-9E83-20E999D1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687" y="1036008"/>
            <a:ext cx="3639058" cy="2505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72B549-231D-4468-9B9A-07539A81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71" y="3814712"/>
            <a:ext cx="3572374" cy="248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1CDB9-2331-4E2C-8789-5887E5112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2414446"/>
            <a:ext cx="4639322" cy="202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0A664-7D68-405F-923C-1A7AEA7E1939}"/>
              </a:ext>
            </a:extLst>
          </p:cNvPr>
          <p:cNvSpPr txBox="1"/>
          <p:nvPr/>
        </p:nvSpPr>
        <p:spPr>
          <a:xfrm>
            <a:off x="733575" y="1459885"/>
            <a:ext cx="53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en-US" altLang="ko-KR" dirty="0">
                <a:latin typeface="+mj-lt"/>
              </a:rPr>
              <a:t> LSTM</a:t>
            </a:r>
            <a:r>
              <a:rPr lang="ko-KR" altLang="en-US" dirty="0">
                <a:latin typeface="Bauhaus 93" panose="04030905020B02020C02" pitchFamily="82" charset="0"/>
              </a:rPr>
              <a:t>으로 순환 네트워크 훈련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44E62C-D513-4565-A54E-70B1F48F955C}"/>
              </a:ext>
            </a:extLst>
          </p:cNvPr>
          <p:cNvSpPr/>
          <p:nvPr/>
        </p:nvSpPr>
        <p:spPr>
          <a:xfrm>
            <a:off x="828675" y="3230873"/>
            <a:ext cx="1343025" cy="22860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0438F-3785-4CE6-9209-52E3DEB350EA}"/>
              </a:ext>
            </a:extLst>
          </p:cNvPr>
          <p:cNvSpPr txBox="1"/>
          <p:nvPr/>
        </p:nvSpPr>
        <p:spPr>
          <a:xfrm>
            <a:off x="5629948" y="1889947"/>
            <a:ext cx="19594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검증 정확도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88%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C1BE4-B9FB-4EE4-8103-DB5CBA7F8DDD}"/>
              </a:ext>
            </a:extLst>
          </p:cNvPr>
          <p:cNvSpPr txBox="1"/>
          <p:nvPr/>
        </p:nvSpPr>
        <p:spPr>
          <a:xfrm>
            <a:off x="5629948" y="4585996"/>
            <a:ext cx="19594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검증 손실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30%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60C1C9-FC90-455A-A5BF-6ABFB4075099}"/>
              </a:ext>
            </a:extLst>
          </p:cNvPr>
          <p:cNvSpPr/>
          <p:nvPr/>
        </p:nvSpPr>
        <p:spPr>
          <a:xfrm>
            <a:off x="5539051" y="3288385"/>
            <a:ext cx="2141232" cy="5905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8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9C1E3-D2B6-4B1B-9340-3B54DCBF9A7C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케라스를</a:t>
            </a:r>
            <a:r>
              <a:rPr lang="ko-KR" altLang="en-US" dirty="0"/>
              <a:t> 사용한 </a:t>
            </a:r>
            <a:r>
              <a:rPr lang="en-US" altLang="ko-KR" dirty="0"/>
              <a:t>LSTM </a:t>
            </a:r>
            <a:r>
              <a:rPr lang="ko-KR" altLang="en-US" dirty="0"/>
              <a:t>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273E6-EC8A-4BE0-8337-C84C3F30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49" y="1345429"/>
            <a:ext cx="3667637" cy="2495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46D139-FA9A-4E01-87C8-77FCB763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7" y="4149576"/>
            <a:ext cx="3610479" cy="2505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B965E-FA98-45AA-9623-798A594084F3}"/>
              </a:ext>
            </a:extLst>
          </p:cNvPr>
          <p:cNvSpPr txBox="1"/>
          <p:nvPr/>
        </p:nvSpPr>
        <p:spPr>
          <a:xfrm>
            <a:off x="337256" y="1160763"/>
            <a:ext cx="180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Simple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260D58-816E-498D-AE62-21258EFBD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970" y="1332776"/>
            <a:ext cx="3639058" cy="2505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3B3E32-C577-4241-82F7-AF14848B3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312" y="4168629"/>
            <a:ext cx="3572374" cy="2486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7A08D-ACF1-4692-BE57-3B67D00F3EB4}"/>
              </a:ext>
            </a:extLst>
          </p:cNvPr>
          <p:cNvSpPr txBox="1"/>
          <p:nvPr/>
        </p:nvSpPr>
        <p:spPr>
          <a:xfrm>
            <a:off x="7732165" y="1148110"/>
            <a:ext cx="13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LSTM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RNN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021EF6-1112-4806-AF7E-9F24CA005BEB}"/>
              </a:ext>
            </a:extLst>
          </p:cNvPr>
          <p:cNvSpPr/>
          <p:nvPr/>
        </p:nvSpPr>
        <p:spPr>
          <a:xfrm>
            <a:off x="5057775" y="3832159"/>
            <a:ext cx="2598190" cy="59055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348D6-E7D2-4E8B-B8B4-263C3F08360E}"/>
              </a:ext>
            </a:extLst>
          </p:cNvPr>
          <p:cNvSpPr txBox="1"/>
          <p:nvPr/>
        </p:nvSpPr>
        <p:spPr>
          <a:xfrm>
            <a:off x="4647324" y="2965385"/>
            <a:ext cx="3194043" cy="665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검증 정확도가 증가하고 손실이 감소함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8A985-DB24-4D8B-81CA-1ECC46B2C871}"/>
              </a:ext>
            </a:extLst>
          </p:cNvPr>
          <p:cNvSpPr txBox="1"/>
          <p:nvPr/>
        </p:nvSpPr>
        <p:spPr>
          <a:xfrm>
            <a:off x="4553417" y="2104341"/>
            <a:ext cx="34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lt"/>
              </a:rPr>
              <a:t>SimpleRNN</a:t>
            </a:r>
            <a:r>
              <a:rPr lang="ko-KR" altLang="en-US" dirty="0">
                <a:latin typeface="+mj-lt"/>
              </a:rPr>
              <a:t>과 </a:t>
            </a:r>
            <a:r>
              <a:rPr lang="en-US" altLang="ko-KR" dirty="0">
                <a:latin typeface="+mj-lt"/>
              </a:rPr>
              <a:t>LSTM</a:t>
            </a:r>
            <a:r>
              <a:rPr lang="ko-KR" altLang="en-US" dirty="0">
                <a:latin typeface="+mj-lt"/>
              </a:rPr>
              <a:t>의 훈련결과</a:t>
            </a:r>
          </a:p>
        </p:txBody>
      </p:sp>
    </p:spTree>
    <p:extLst>
      <p:ext uri="{BB962C8B-B14F-4D97-AF65-F5344CB8AC3E}">
        <p14:creationId xmlns:p14="http://schemas.microsoft.com/office/powerpoint/2010/main" val="238729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FE320-85B9-44F4-AC1D-34E7B2F18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6.3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221295-14D2-4D0C-AEF6-E78A4402D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순환 신경망의 고급 사용법</a:t>
            </a:r>
          </a:p>
        </p:txBody>
      </p:sp>
    </p:spTree>
    <p:extLst>
      <p:ext uri="{BB962C8B-B14F-4D97-AF65-F5344CB8AC3E}">
        <p14:creationId xmlns:p14="http://schemas.microsoft.com/office/powerpoint/2010/main" val="365094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3759" y="5060354"/>
            <a:ext cx="5641751" cy="1608426"/>
            <a:chOff x="9710638" y="7590530"/>
            <a:chExt cx="8462627" cy="2412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10638" y="7590530"/>
              <a:ext cx="469688" cy="534336"/>
              <a:chOff x="9710638" y="7590530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10638" y="7590530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5153" y="7647400"/>
              <a:ext cx="7941395" cy="2496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6613" y="380933"/>
            <a:ext cx="5752179" cy="1298884"/>
            <a:chOff x="849919" y="571399"/>
            <a:chExt cx="8628269" cy="19483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49919" y="571399"/>
              <a:ext cx="469688" cy="534336"/>
              <a:chOff x="849919" y="571399"/>
              <a:chExt cx="469688" cy="5343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9919" y="571399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372" y="628260"/>
              <a:ext cx="8119737" cy="2022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9982" y="516946"/>
            <a:ext cx="5148814" cy="4362190"/>
            <a:chOff x="9884973" y="775418"/>
            <a:chExt cx="7723221" cy="65432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973" y="775418"/>
              <a:ext cx="7723221" cy="65432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497" y="1826689"/>
            <a:ext cx="4857499" cy="1742703"/>
            <a:chOff x="1410745" y="2740034"/>
            <a:chExt cx="7286248" cy="26140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0745" y="2740034"/>
              <a:ext cx="469688" cy="534336"/>
              <a:chOff x="1410745" y="2740034"/>
              <a:chExt cx="469688" cy="5343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0745" y="2740034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5205" y="2796897"/>
              <a:ext cx="5747702" cy="60050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0610" y="3357321"/>
              <a:ext cx="5586366" cy="12522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0610" y="4582645"/>
              <a:ext cx="6428359" cy="8903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0497" y="4550142"/>
            <a:ext cx="313125" cy="356224"/>
            <a:chOff x="1410745" y="6825213"/>
            <a:chExt cx="469688" cy="5343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745" y="6825213"/>
              <a:ext cx="469688" cy="5343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471" y="4588051"/>
            <a:ext cx="4677307" cy="4003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074" y="4961667"/>
            <a:ext cx="2741097" cy="59356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7073" y="5524202"/>
            <a:ext cx="4212331" cy="5935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7070" y="6117919"/>
            <a:ext cx="5026324" cy="5935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7070" y="3666778"/>
            <a:ext cx="4767071" cy="8348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47454" y="0"/>
            <a:ext cx="71342" cy="8201484"/>
            <a:chOff x="9371180" y="0"/>
            <a:chExt cx="107013" cy="12302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38972" y="3032208"/>
              <a:ext cx="6171429" cy="107013"/>
              <a:chOff x="6338972" y="3032208"/>
              <a:chExt cx="6171429" cy="10701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6338972" y="3032208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38972" y="9163005"/>
              <a:ext cx="6171429" cy="107013"/>
              <a:chOff x="6338972" y="9163005"/>
              <a:chExt cx="6171429" cy="10701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6338972" y="9163005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BA35-2E46-4B09-A5A3-09D219EA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8BE31-07EA-43A0-8639-3BF75F9D89C7}"/>
              </a:ext>
            </a:extLst>
          </p:cNvPr>
          <p:cNvSpPr txBox="1"/>
          <p:nvPr/>
        </p:nvSpPr>
        <p:spPr>
          <a:xfrm>
            <a:off x="736979" y="160471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시간의 흐름에 따라 관측한 값들의 집합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EC787-ED26-4D56-A52A-7B73DE8D85D8}"/>
              </a:ext>
            </a:extLst>
          </p:cNvPr>
          <p:cNvSpPr txBox="1"/>
          <p:nvPr/>
        </p:nvSpPr>
        <p:spPr>
          <a:xfrm>
            <a:off x="736979" y="2178477"/>
            <a:ext cx="1145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 err="1"/>
              <a:t>확진자</a:t>
            </a:r>
            <a:r>
              <a:rPr lang="ko-KR" altLang="en-US" dirty="0"/>
              <a:t> 추이 데이터</a:t>
            </a:r>
            <a:r>
              <a:rPr lang="en-US" altLang="ko-KR" dirty="0"/>
              <a:t>, </a:t>
            </a:r>
            <a:r>
              <a:rPr lang="ko-KR" altLang="en-US" dirty="0"/>
              <a:t>기간별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주가 차트 데이터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/</a:t>
            </a:r>
            <a:r>
              <a:rPr lang="ko-KR" altLang="en-US" dirty="0"/>
              <a:t>앱 등에서 기록된 로그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A5625-FF2D-427F-8A05-EE6FE7380E6C}"/>
              </a:ext>
            </a:extLst>
          </p:cNvPr>
          <p:cNvSpPr txBox="1"/>
          <p:nvPr/>
        </p:nvSpPr>
        <p:spPr>
          <a:xfrm>
            <a:off x="736979" y="4057618"/>
            <a:ext cx="1027721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기법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순환 </a:t>
            </a:r>
            <a:r>
              <a:rPr lang="ko-KR" altLang="en-US" dirty="0" err="1"/>
              <a:t>드롭아웃</a:t>
            </a:r>
            <a:r>
              <a:rPr lang="en-US" altLang="ko-KR" dirty="0"/>
              <a:t>(recurrent dropout) : </a:t>
            </a:r>
            <a:r>
              <a:rPr lang="ko-KR" altLang="en-US" dirty="0"/>
              <a:t>순환 층에서 과대적합을 방지하기 위해 사용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스태킹</a:t>
            </a:r>
            <a:r>
              <a:rPr lang="ko-KR" altLang="en-US" dirty="0"/>
              <a:t> 순환 층</a:t>
            </a:r>
            <a:r>
              <a:rPr lang="en-US" altLang="ko-KR" dirty="0"/>
              <a:t>(stacking recurrent layer) : </a:t>
            </a:r>
            <a:r>
              <a:rPr lang="ko-KR" altLang="en-US" dirty="0"/>
              <a:t>네트워크의 표현능력을 증가 </a:t>
            </a:r>
            <a:r>
              <a:rPr lang="en-US" altLang="ko-KR" dirty="0"/>
              <a:t>but </a:t>
            </a:r>
            <a:r>
              <a:rPr lang="ko-KR" altLang="en-US" dirty="0"/>
              <a:t>계산 비용 </a:t>
            </a:r>
            <a:r>
              <a:rPr lang="en-US" altLang="ko-KR" dirty="0"/>
              <a:t>up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양방향 순환 층</a:t>
            </a:r>
            <a:r>
              <a:rPr lang="en-US" altLang="ko-KR" dirty="0"/>
              <a:t>(bidirectional recurrent layer) : </a:t>
            </a:r>
            <a:r>
              <a:rPr lang="ko-KR" altLang="en-US" dirty="0"/>
              <a:t>같은 정보를 다른 방향으로 주입하여 정확도 </a:t>
            </a:r>
            <a:r>
              <a:rPr lang="en-US" altLang="ko-KR" dirty="0"/>
              <a:t>up</a:t>
            </a:r>
            <a:endParaRPr lang="ko-KR" altLang="en-US" dirty="0"/>
          </a:p>
        </p:txBody>
      </p:sp>
      <p:pic>
        <p:nvPicPr>
          <p:cNvPr id="2050" name="Picture 2" descr="시계열 데이터 - Azure Architecture Center | Microsoft Docs">
            <a:extLst>
              <a:ext uri="{FF2B5EF4-FFF2-40B4-BE49-F238E27FC236}">
                <a16:creationId xmlns:a16="http://schemas.microsoft.com/office/drawing/2014/main" id="{5CB632B7-E0CF-4B28-82FE-CAECD1907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87" y="2752242"/>
            <a:ext cx="4852026" cy="18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95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1F227-E4C8-4D3A-B44F-9ABC5A2E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2"/>
            <a:ext cx="10515600" cy="1325563"/>
          </a:xfrm>
        </p:spPr>
        <p:txBody>
          <a:bodyPr/>
          <a:lstStyle/>
          <a:p>
            <a:pPr algn="l"/>
            <a:r>
              <a:rPr lang="en-US" altLang="ko-KR" dirty="0"/>
              <a:t>1. </a:t>
            </a:r>
            <a:r>
              <a:rPr lang="ko-KR" altLang="en-US" dirty="0"/>
              <a:t>기온 예측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13485-FCC5-40E5-9E48-02C2B3A5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2021618"/>
            <a:ext cx="4163006" cy="2495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FE7BAF-A41C-453B-946A-4E712EA4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81" y="591159"/>
            <a:ext cx="5946827" cy="41182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1B8C6-B871-43AF-AEAF-9E3EC55F9A5D}"/>
              </a:ext>
            </a:extLst>
          </p:cNvPr>
          <p:cNvSpPr/>
          <p:nvPr/>
        </p:nvSpPr>
        <p:spPr>
          <a:xfrm>
            <a:off x="5569806" y="696055"/>
            <a:ext cx="6266576" cy="185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9971E-3DF7-4E1E-AA5E-6FBB524C0626}"/>
              </a:ext>
            </a:extLst>
          </p:cNvPr>
          <p:cNvSpPr txBox="1"/>
          <p:nvPr/>
        </p:nvSpPr>
        <p:spPr>
          <a:xfrm>
            <a:off x="1016914" y="5081478"/>
            <a:ext cx="4668742" cy="37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/>
              <a:t>각 줄의 내용을 리스트 형태로 저장</a:t>
            </a: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01234B-C70E-48E2-A1EE-289864D3A7E4}"/>
              </a:ext>
            </a:extLst>
          </p:cNvPr>
          <p:cNvCxnSpPr/>
          <p:nvPr/>
        </p:nvCxnSpPr>
        <p:spPr>
          <a:xfrm>
            <a:off x="2825262" y="3540369"/>
            <a:ext cx="62132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1C3F00-1146-4C9A-A947-3AA8271D6F43}"/>
              </a:ext>
            </a:extLst>
          </p:cNvPr>
          <p:cNvCxnSpPr/>
          <p:nvPr/>
        </p:nvCxnSpPr>
        <p:spPr>
          <a:xfrm>
            <a:off x="3434862" y="3528646"/>
            <a:ext cx="0" cy="138332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308401-BA94-4991-9C62-259D6C8DB025}"/>
              </a:ext>
            </a:extLst>
          </p:cNvPr>
          <p:cNvSpPr txBox="1"/>
          <p:nvPr/>
        </p:nvSpPr>
        <p:spPr>
          <a:xfrm>
            <a:off x="1016914" y="5481691"/>
            <a:ext cx="878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Csv </a:t>
            </a:r>
            <a:r>
              <a:rPr lang="ko-KR" altLang="en-US" dirty="0"/>
              <a:t>파일 </a:t>
            </a:r>
            <a:r>
              <a:rPr lang="en-US" altLang="ko-KR" dirty="0"/>
              <a:t>: </a:t>
            </a:r>
            <a:r>
              <a:rPr lang="ko-KR" altLang="en-US" dirty="0"/>
              <a:t> 여러 개의 필드를 </a:t>
            </a:r>
            <a:r>
              <a:rPr lang="en-US" altLang="ko-KR" dirty="0"/>
              <a:t>, </a:t>
            </a:r>
            <a:r>
              <a:rPr lang="ko-KR" altLang="en-US" dirty="0"/>
              <a:t>로 구분한 데이터 및 텍스트 파일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: [‘”Date Time”’, ‘”p (mbar)”’ … ‘”wd (deg)”’]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03CA4B-2FAC-4E65-96B5-31A5D4800CB4}"/>
              </a:ext>
            </a:extLst>
          </p:cNvPr>
          <p:cNvCxnSpPr>
            <a:cxnSpLocks/>
          </p:cNvCxnSpPr>
          <p:nvPr/>
        </p:nvCxnSpPr>
        <p:spPr>
          <a:xfrm>
            <a:off x="696286" y="4279998"/>
            <a:ext cx="364653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0FFE01-3C67-4192-A3C5-05DC6274D1FE}"/>
              </a:ext>
            </a:extLst>
          </p:cNvPr>
          <p:cNvCxnSpPr>
            <a:cxnSpLocks/>
          </p:cNvCxnSpPr>
          <p:nvPr/>
        </p:nvCxnSpPr>
        <p:spPr>
          <a:xfrm>
            <a:off x="718298" y="5922627"/>
            <a:ext cx="342641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0D01E3-F8DF-4566-92D9-DAD25DE1CE42}"/>
              </a:ext>
            </a:extLst>
          </p:cNvPr>
          <p:cNvCxnSpPr>
            <a:cxnSpLocks/>
          </p:cNvCxnSpPr>
          <p:nvPr/>
        </p:nvCxnSpPr>
        <p:spPr>
          <a:xfrm>
            <a:off x="696286" y="4279998"/>
            <a:ext cx="22012" cy="164262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09E780-F942-44EE-ABC2-A186CA83EE93}"/>
              </a:ext>
            </a:extLst>
          </p:cNvPr>
          <p:cNvCxnSpPr>
            <a:cxnSpLocks/>
          </p:cNvCxnSpPr>
          <p:nvPr/>
        </p:nvCxnSpPr>
        <p:spPr>
          <a:xfrm>
            <a:off x="449519" y="4407231"/>
            <a:ext cx="61142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F07A9F-9662-4338-852F-FC773CA8E2DA}"/>
              </a:ext>
            </a:extLst>
          </p:cNvPr>
          <p:cNvCxnSpPr>
            <a:cxnSpLocks/>
          </p:cNvCxnSpPr>
          <p:nvPr/>
        </p:nvCxnSpPr>
        <p:spPr>
          <a:xfrm>
            <a:off x="449519" y="6316910"/>
            <a:ext cx="61142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5D69BA-9D44-44C4-B5B8-EA200AE586A7}"/>
              </a:ext>
            </a:extLst>
          </p:cNvPr>
          <p:cNvCxnSpPr>
            <a:cxnSpLocks/>
          </p:cNvCxnSpPr>
          <p:nvPr/>
        </p:nvCxnSpPr>
        <p:spPr>
          <a:xfrm>
            <a:off x="449519" y="4407231"/>
            <a:ext cx="10978" cy="190967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8DBFB6C-7141-41E3-B57B-BC46F102D993}"/>
              </a:ext>
            </a:extLst>
          </p:cNvPr>
          <p:cNvSpPr txBox="1"/>
          <p:nvPr/>
        </p:nvSpPr>
        <p:spPr>
          <a:xfrm>
            <a:off x="1060939" y="6158695"/>
            <a:ext cx="59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420551(</a:t>
            </a:r>
            <a:r>
              <a:rPr lang="ko-KR" altLang="en-US" dirty="0"/>
              <a:t>약 </a:t>
            </a:r>
            <a:r>
              <a:rPr lang="en-US" altLang="ko-KR" dirty="0"/>
              <a:t>42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  <a:r>
              <a:rPr lang="ko-KR" altLang="en-US" dirty="0"/>
              <a:t>개의 데이터가 존재한다는 것을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12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/>
      <p:bldP spid="4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1F227-E4C8-4D3A-B44F-9ABC5A2E2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232"/>
            <a:ext cx="10515600" cy="1325563"/>
          </a:xfrm>
        </p:spPr>
        <p:txBody>
          <a:bodyPr/>
          <a:lstStyle/>
          <a:p>
            <a:pPr algn="l"/>
            <a:r>
              <a:rPr lang="en-US" altLang="ko-KR" dirty="0"/>
              <a:t>1. </a:t>
            </a:r>
            <a:r>
              <a:rPr lang="ko-KR" altLang="en-US" dirty="0"/>
              <a:t>기온 예측 문제 </a:t>
            </a:r>
            <a:r>
              <a:rPr lang="en-US" altLang="ko-KR" sz="2400" dirty="0"/>
              <a:t>–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파싱하기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ko-KR" altLang="en-US" sz="2400" dirty="0"/>
              <a:t>온도 그래프 그리기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8F01EA-DE4A-456C-906D-AD567225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6" y="2400156"/>
            <a:ext cx="3572374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62A87-AC56-40EE-B543-595F6934D1F7}"/>
              </a:ext>
            </a:extLst>
          </p:cNvPr>
          <p:cNvSpPr txBox="1"/>
          <p:nvPr/>
        </p:nvSpPr>
        <p:spPr>
          <a:xfrm>
            <a:off x="490986" y="3625611"/>
            <a:ext cx="443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float_data.shape</a:t>
            </a:r>
            <a:r>
              <a:rPr lang="en-US" altLang="ko-KR" dirty="0"/>
              <a:t> : (420551, 14)</a:t>
            </a:r>
          </a:p>
          <a:p>
            <a:r>
              <a:rPr lang="en-US" altLang="ko-KR" dirty="0"/>
              <a:t>- 0</a:t>
            </a:r>
            <a:r>
              <a:rPr lang="ko-KR" altLang="en-US" dirty="0"/>
              <a:t>으로 채워진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A2CACD-1A14-4268-B25D-29948A50C62F}"/>
              </a:ext>
            </a:extLst>
          </p:cNvPr>
          <p:cNvCxnSpPr>
            <a:cxnSpLocks/>
          </p:cNvCxnSpPr>
          <p:nvPr/>
        </p:nvCxnSpPr>
        <p:spPr>
          <a:xfrm>
            <a:off x="490986" y="2912547"/>
            <a:ext cx="7724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E7051B-1097-4B55-BC1D-F363F3E4AE74}"/>
              </a:ext>
            </a:extLst>
          </p:cNvPr>
          <p:cNvSpPr txBox="1"/>
          <p:nvPr/>
        </p:nvSpPr>
        <p:spPr>
          <a:xfrm>
            <a:off x="490986" y="4468553"/>
            <a:ext cx="42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line.split</a:t>
            </a:r>
            <a:r>
              <a:rPr lang="en-US" altLang="ko-KR" dirty="0"/>
              <a:t>(‘,’)[1:] : </a:t>
            </a:r>
            <a:r>
              <a:rPr lang="ko-KR" altLang="en-US" dirty="0"/>
              <a:t>날짜 열 삭제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이후 각 데이터를 리스트 형으로 저장</a:t>
            </a:r>
            <a:endParaRPr lang="en-US" altLang="ko-KR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90A3E6-4284-46BA-987E-18D2436BB723}"/>
              </a:ext>
            </a:extLst>
          </p:cNvPr>
          <p:cNvCxnSpPr>
            <a:cxnSpLocks/>
          </p:cNvCxnSpPr>
          <p:nvPr/>
        </p:nvCxnSpPr>
        <p:spPr>
          <a:xfrm>
            <a:off x="836333" y="3429000"/>
            <a:ext cx="100598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E111565-B059-46DD-9E9D-3D144B47D36E}"/>
              </a:ext>
            </a:extLst>
          </p:cNvPr>
          <p:cNvCxnSpPr>
            <a:cxnSpLocks/>
          </p:cNvCxnSpPr>
          <p:nvPr/>
        </p:nvCxnSpPr>
        <p:spPr>
          <a:xfrm>
            <a:off x="752443" y="3232727"/>
            <a:ext cx="5110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06DD69-719E-4335-9CA0-2A34293159E8}"/>
              </a:ext>
            </a:extLst>
          </p:cNvPr>
          <p:cNvSpPr txBox="1"/>
          <p:nvPr/>
        </p:nvSpPr>
        <p:spPr>
          <a:xfrm>
            <a:off x="490986" y="5311495"/>
            <a:ext cx="46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저장된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각 행의 원소들을 </a:t>
            </a:r>
            <a:r>
              <a:rPr lang="en-US" altLang="ko-KR" dirty="0" err="1"/>
              <a:t>float_data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201131-4EEE-4324-8ED7-50004762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288" y="2562565"/>
            <a:ext cx="2741178" cy="667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6E6B367-F92E-49AE-B903-204FC6EA7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484" y="1385923"/>
            <a:ext cx="3696216" cy="24577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BD86203-6A18-466C-98A3-800660363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288" y="5114884"/>
            <a:ext cx="2324424" cy="371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A4A717-A9E7-4D72-BF78-C3D0224FF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485" y="4091102"/>
            <a:ext cx="3696215" cy="23939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E1BFED6-6B60-4F52-82D3-DE47658DCBB4}"/>
              </a:ext>
            </a:extLst>
          </p:cNvPr>
          <p:cNvSpPr txBox="1"/>
          <p:nvPr/>
        </p:nvSpPr>
        <p:spPr>
          <a:xfrm>
            <a:off x="5897027" y="3751498"/>
            <a:ext cx="308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데이터셋 전체 기간의 온도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687F24-DF7A-4506-BE71-BFE9B1D3CC6E}"/>
              </a:ext>
            </a:extLst>
          </p:cNvPr>
          <p:cNvSpPr txBox="1"/>
          <p:nvPr/>
        </p:nvSpPr>
        <p:spPr>
          <a:xfrm>
            <a:off x="6253558" y="6476967"/>
            <a:ext cx="23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처음 </a:t>
            </a:r>
            <a:r>
              <a:rPr lang="en-US" altLang="ko-KR" dirty="0"/>
              <a:t>10</a:t>
            </a:r>
            <a:r>
              <a:rPr lang="ko-KR" altLang="en-US" dirty="0"/>
              <a:t>일간의 온도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4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35" grpId="0"/>
      <p:bldP spid="43" grpId="0"/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BA35-2E46-4B09-A5A3-09D219EA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/>
              <a:t>데이터 준비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A5625-FF2D-427F-8A05-EE6FE7380E6C}"/>
              </a:ext>
            </a:extLst>
          </p:cNvPr>
          <p:cNvSpPr txBox="1"/>
          <p:nvPr/>
        </p:nvSpPr>
        <p:spPr>
          <a:xfrm>
            <a:off x="838200" y="1690688"/>
            <a:ext cx="10403048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필요한 두 가지 처리 작업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(1) </a:t>
            </a:r>
            <a:r>
              <a:rPr lang="ko-KR" altLang="en-US" dirty="0"/>
              <a:t>각 특성 값 정규화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(2) </a:t>
            </a:r>
            <a:r>
              <a:rPr lang="en-US" altLang="ko-KR" dirty="0" err="1"/>
              <a:t>float_data</a:t>
            </a:r>
            <a:r>
              <a:rPr lang="en-US" altLang="ko-KR" dirty="0"/>
              <a:t> </a:t>
            </a:r>
            <a:r>
              <a:rPr lang="ko-KR" altLang="en-US" dirty="0"/>
              <a:t>배열을 받아 과거 데이터 배치와 미래 타깃 온도를 추출하는 파이썬 </a:t>
            </a:r>
            <a:r>
              <a:rPr lang="ko-KR" altLang="en-US" dirty="0" err="1"/>
              <a:t>제너레이터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60A89-C192-436E-B5A2-3B358830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32199"/>
            <a:ext cx="3172327" cy="779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03CE6F-99EB-42E6-B802-7EC32AFA9162}"/>
              </a:ext>
            </a:extLst>
          </p:cNvPr>
          <p:cNvSpPr txBox="1"/>
          <p:nvPr/>
        </p:nvSpPr>
        <p:spPr>
          <a:xfrm>
            <a:off x="838199" y="5099751"/>
            <a:ext cx="538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정규화 과정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처음 </a:t>
            </a:r>
            <a:r>
              <a:rPr lang="en-US" altLang="ko-KR" dirty="0"/>
              <a:t>20</a:t>
            </a:r>
            <a:r>
              <a:rPr lang="ko-KR" altLang="en-US" dirty="0"/>
              <a:t>만개의 타임스텝을 훈련 데이터로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20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DE557-F083-4029-B887-F79B46F4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/>
              <a:t>데이터 준비 </a:t>
            </a:r>
            <a:r>
              <a:rPr lang="en-US" altLang="ko-KR" dirty="0"/>
              <a:t>– </a:t>
            </a:r>
            <a:r>
              <a:rPr lang="ko-KR" altLang="en-US" sz="2400" dirty="0" err="1"/>
              <a:t>제너레이터</a:t>
            </a:r>
            <a:r>
              <a:rPr lang="ko-KR" altLang="en-US" sz="2400" dirty="0"/>
              <a:t>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2F999-5BDA-4FFE-93DF-A10C9FAB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7" y="1690688"/>
            <a:ext cx="4260804" cy="3778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D4BB02-AA96-4345-A770-5BE62D5227CE}"/>
              </a:ext>
            </a:extLst>
          </p:cNvPr>
          <p:cNvSpPr txBox="1"/>
          <p:nvPr/>
        </p:nvSpPr>
        <p:spPr>
          <a:xfrm>
            <a:off x="5345400" y="1690688"/>
            <a:ext cx="6575356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매개변수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data : </a:t>
            </a:r>
            <a:r>
              <a:rPr lang="ko-KR" altLang="en-US" dirty="0"/>
              <a:t>원본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lockback</a:t>
            </a:r>
            <a:r>
              <a:rPr lang="en-US" altLang="ko-KR" dirty="0"/>
              <a:t>: : </a:t>
            </a:r>
            <a:r>
              <a:rPr lang="ko-KR" altLang="en-US" dirty="0"/>
              <a:t>입력으로 사용하기 위해 거슬러 올라갈 타임스텝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delay : </a:t>
            </a:r>
            <a:r>
              <a:rPr lang="ko-KR" altLang="en-US" dirty="0"/>
              <a:t>타겟으로 사용할 미래의 타임스텝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min_index</a:t>
            </a:r>
            <a:r>
              <a:rPr lang="en-US" altLang="ko-KR" dirty="0"/>
              <a:t> &amp; </a:t>
            </a:r>
            <a:r>
              <a:rPr lang="en-US" altLang="ko-KR" dirty="0" err="1"/>
              <a:t>max_index</a:t>
            </a:r>
            <a:r>
              <a:rPr lang="en-US" altLang="ko-KR" dirty="0"/>
              <a:t> : </a:t>
            </a:r>
            <a:r>
              <a:rPr lang="ko-KR" altLang="en-US" dirty="0"/>
              <a:t>추출할 타임스텝의 범위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shuffle : </a:t>
            </a:r>
            <a:r>
              <a:rPr lang="ko-KR" altLang="en-US" dirty="0"/>
              <a:t>샘플을 섞을지 시간 순서대로 추출할지 결정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 err="1"/>
              <a:t>batch_size</a:t>
            </a:r>
            <a:r>
              <a:rPr lang="en-US" altLang="ko-KR" dirty="0"/>
              <a:t> : </a:t>
            </a:r>
            <a:r>
              <a:rPr lang="ko-KR" altLang="en-US" dirty="0"/>
              <a:t>배치의 샘플 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step : </a:t>
            </a:r>
            <a:r>
              <a:rPr lang="ko-KR" altLang="en-US" dirty="0"/>
              <a:t>데이터 </a:t>
            </a:r>
            <a:r>
              <a:rPr lang="ko-KR" altLang="en-US" dirty="0" err="1"/>
              <a:t>샘플링할</a:t>
            </a:r>
            <a:r>
              <a:rPr lang="ko-KR" altLang="en-US" dirty="0"/>
              <a:t> 타임 스텝의 간격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- 10</a:t>
            </a:r>
            <a:r>
              <a:rPr lang="ko-KR" altLang="en-US" dirty="0"/>
              <a:t>분에 한 번씩 저장된 값이므로 </a:t>
            </a:r>
            <a:r>
              <a:rPr lang="en-US" altLang="ko-KR" dirty="0"/>
              <a:t>6</a:t>
            </a:r>
            <a:r>
              <a:rPr lang="ko-KR" altLang="en-US" dirty="0"/>
              <a:t>으로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시간 간격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C2F3D-8143-46FC-814C-1F1E020E8A82}"/>
              </a:ext>
            </a:extLst>
          </p:cNvPr>
          <p:cNvSpPr txBox="1"/>
          <p:nvPr/>
        </p:nvSpPr>
        <p:spPr>
          <a:xfrm>
            <a:off x="652567" y="5846544"/>
            <a:ext cx="870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튜플형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samples : </a:t>
            </a:r>
            <a:r>
              <a:rPr lang="ko-KR" altLang="en-US" dirty="0"/>
              <a:t>입력 데이터로 사용할 배치 </a:t>
            </a:r>
            <a:r>
              <a:rPr lang="en-US" altLang="ko-KR" dirty="0"/>
              <a:t>&amp; targets : </a:t>
            </a:r>
            <a:r>
              <a:rPr lang="ko-KR" altLang="en-US" dirty="0"/>
              <a:t>이에 대응되는 타겟 온도의 배열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16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DE557-F083-4029-B887-F79B46F4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2496"/>
            <a:ext cx="10972800" cy="960120"/>
          </a:xfrm>
        </p:spPr>
        <p:txBody>
          <a:bodyPr/>
          <a:lstStyle/>
          <a:p>
            <a:pPr algn="l"/>
            <a:r>
              <a:rPr lang="en-US" altLang="ko-KR" dirty="0"/>
              <a:t>2. </a:t>
            </a:r>
            <a:r>
              <a:rPr lang="ko-KR" altLang="en-US" dirty="0"/>
              <a:t>데이터 준비 </a:t>
            </a:r>
            <a:r>
              <a:rPr lang="en-US" altLang="ko-KR" dirty="0"/>
              <a:t>–</a:t>
            </a:r>
            <a:r>
              <a:rPr lang="en-US" altLang="ko-KR" sz="2400" dirty="0"/>
              <a:t> </a:t>
            </a:r>
            <a:r>
              <a:rPr lang="ko-KR" altLang="en-US" sz="2400" dirty="0"/>
              <a:t>훈련</a:t>
            </a:r>
            <a:r>
              <a:rPr lang="en-US" altLang="ko-KR" sz="2400" dirty="0"/>
              <a:t>, </a:t>
            </a:r>
            <a:r>
              <a:rPr lang="ko-KR" altLang="en-US" sz="2400" dirty="0"/>
              <a:t>검증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데이터 제작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2D9C53-8413-4DBC-A73F-CB989030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621"/>
            <a:ext cx="9011908" cy="343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19E80F-266D-4350-8F34-3C27DFC53BCD}"/>
              </a:ext>
            </a:extLst>
          </p:cNvPr>
          <p:cNvSpPr/>
          <p:nvPr/>
        </p:nvSpPr>
        <p:spPr>
          <a:xfrm>
            <a:off x="713064" y="2341782"/>
            <a:ext cx="947956" cy="34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5FD785-CFC6-438B-82D9-DAB3E41168E2}"/>
              </a:ext>
            </a:extLst>
          </p:cNvPr>
          <p:cNvSpPr/>
          <p:nvPr/>
        </p:nvSpPr>
        <p:spPr>
          <a:xfrm>
            <a:off x="713064" y="3790932"/>
            <a:ext cx="947956" cy="2774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F43C95-A9E0-492D-BDC9-067EA5AE53EA}"/>
              </a:ext>
            </a:extLst>
          </p:cNvPr>
          <p:cNvSpPr/>
          <p:nvPr/>
        </p:nvSpPr>
        <p:spPr>
          <a:xfrm>
            <a:off x="717258" y="4124972"/>
            <a:ext cx="947956" cy="2774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32AC8-1913-465F-96B6-2620CA4A53B5}"/>
              </a:ext>
            </a:extLst>
          </p:cNvPr>
          <p:cNvSpPr txBox="1"/>
          <p:nvPr/>
        </p:nvSpPr>
        <p:spPr>
          <a:xfrm>
            <a:off x="838200" y="5173603"/>
            <a:ext cx="770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훈련 데이터 </a:t>
            </a:r>
            <a:r>
              <a:rPr lang="en-US" altLang="ko-KR" dirty="0"/>
              <a:t>: 0 ~ 20</a:t>
            </a:r>
            <a:r>
              <a:rPr lang="ko-KR" altLang="en-US" dirty="0"/>
              <a:t>만 까지의 데이터 사용</a:t>
            </a:r>
            <a:r>
              <a:rPr lang="en-US" altLang="ko-KR" dirty="0"/>
              <a:t>, </a:t>
            </a:r>
            <a:r>
              <a:rPr lang="ko-KR" altLang="en-US" dirty="0"/>
              <a:t>샘플을 섞어서 추출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466531-3FAF-4DFF-9BA7-3546A4CC1977}"/>
              </a:ext>
            </a:extLst>
          </p:cNvPr>
          <p:cNvSpPr txBox="1"/>
          <p:nvPr/>
        </p:nvSpPr>
        <p:spPr>
          <a:xfrm>
            <a:off x="838200" y="5542935"/>
            <a:ext cx="770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검증 데이터 </a:t>
            </a:r>
            <a:r>
              <a:rPr lang="en-US" altLang="ko-KR" dirty="0"/>
              <a:t>: 20</a:t>
            </a:r>
            <a:r>
              <a:rPr lang="ko-KR" altLang="en-US" dirty="0"/>
              <a:t>만 </a:t>
            </a:r>
            <a:r>
              <a:rPr lang="en-US" altLang="ko-KR" dirty="0"/>
              <a:t>~ 30</a:t>
            </a:r>
            <a:r>
              <a:rPr lang="ko-KR" altLang="en-US" dirty="0"/>
              <a:t>만 까지의 데이터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131C4-7797-4140-BFB7-B4552DDEB600}"/>
              </a:ext>
            </a:extLst>
          </p:cNvPr>
          <p:cNvSpPr txBox="1"/>
          <p:nvPr/>
        </p:nvSpPr>
        <p:spPr>
          <a:xfrm>
            <a:off x="838200" y="5916172"/>
            <a:ext cx="770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테스트 데이터 </a:t>
            </a:r>
            <a:r>
              <a:rPr lang="en-US" altLang="ko-KR" dirty="0"/>
              <a:t>: 30</a:t>
            </a:r>
            <a:r>
              <a:rPr lang="ko-KR" altLang="en-US" dirty="0"/>
              <a:t>만 </a:t>
            </a:r>
            <a:r>
              <a:rPr lang="en-US" altLang="ko-KR" dirty="0"/>
              <a:t>~ </a:t>
            </a:r>
            <a:r>
              <a:rPr lang="ko-KR" altLang="en-US" dirty="0"/>
              <a:t>끝 까지의 데이터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7AE4D-2B73-4C8A-966E-5EA9529B53BD}"/>
              </a:ext>
            </a:extLst>
          </p:cNvPr>
          <p:cNvSpPr txBox="1"/>
          <p:nvPr/>
        </p:nvSpPr>
        <p:spPr>
          <a:xfrm>
            <a:off x="838200" y="6281599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전체 검증</a:t>
            </a:r>
            <a:r>
              <a:rPr lang="en-US" altLang="ko-KR" dirty="0"/>
              <a:t>&amp;</a:t>
            </a:r>
            <a:r>
              <a:rPr lang="ko-KR" altLang="en-US" dirty="0"/>
              <a:t>테스트 세트를 순회하기 위해 각 데이터에서 추출할 횟수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1481F3-8DE3-4616-BFCA-402072B64255}"/>
              </a:ext>
            </a:extLst>
          </p:cNvPr>
          <p:cNvSpPr/>
          <p:nvPr/>
        </p:nvSpPr>
        <p:spPr>
          <a:xfrm>
            <a:off x="713064" y="4490398"/>
            <a:ext cx="947956" cy="6296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18" grpId="0"/>
      <p:bldP spid="19" grpId="0"/>
      <p:bldP spid="21" grpId="0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BA35-2E46-4B09-A5A3-09D219EA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3. </a:t>
            </a:r>
            <a:r>
              <a:rPr lang="ko-KR" altLang="en-US" dirty="0"/>
              <a:t>상식 수준의 기준점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E70BD8-C4B1-4596-B9D7-C7438F50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471"/>
            <a:ext cx="3549088" cy="1816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4EA9E-5DBC-4D5F-BDD5-0155D4BCB07F}"/>
              </a:ext>
            </a:extLst>
          </p:cNvPr>
          <p:cNvSpPr txBox="1"/>
          <p:nvPr/>
        </p:nvSpPr>
        <p:spPr>
          <a:xfrm>
            <a:off x="838200" y="3909270"/>
            <a:ext cx="1021010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평균 절댓값 오차 </a:t>
            </a:r>
            <a:r>
              <a:rPr lang="en-US" altLang="ko-KR" dirty="0"/>
              <a:t>(</a:t>
            </a:r>
            <a:r>
              <a:rPr lang="en-US" altLang="ko-KR" dirty="0" err="1"/>
              <a:t>mae</a:t>
            </a:r>
            <a:r>
              <a:rPr lang="en-US" altLang="ko-KR" dirty="0"/>
              <a:t>) : 24</a:t>
            </a:r>
            <a:r>
              <a:rPr lang="ko-KR" altLang="en-US" dirty="0"/>
              <a:t>시간 후의 온도는 지금과 동일하다고 예측하는 방식으로 계산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-&gt; </a:t>
            </a:r>
            <a:r>
              <a:rPr lang="en-US" altLang="ko-KR" dirty="0" err="1"/>
              <a:t>mae</a:t>
            </a:r>
            <a:r>
              <a:rPr lang="ko-KR" altLang="en-US" dirty="0"/>
              <a:t>는 </a:t>
            </a:r>
            <a:r>
              <a:rPr lang="en-US" altLang="ko-KR" dirty="0"/>
              <a:t>0.29</a:t>
            </a:r>
            <a:r>
              <a:rPr lang="ko-KR" altLang="en-US" dirty="0"/>
              <a:t>로 출력되며</a:t>
            </a:r>
            <a:r>
              <a:rPr lang="en-US" altLang="ko-KR" dirty="0"/>
              <a:t>, </a:t>
            </a:r>
            <a:r>
              <a:rPr lang="ko-KR" altLang="en-US" dirty="0"/>
              <a:t>이는 섭씨 </a:t>
            </a:r>
            <a:r>
              <a:rPr lang="en-US" altLang="ko-KR" dirty="0"/>
              <a:t>2.57</a:t>
            </a:r>
            <a:r>
              <a:rPr lang="en-US" altLang="ko-KR" dirty="0">
                <a:latin typeface="Bauhaus 93" panose="04030905020B02020C02" pitchFamily="82" charset="0"/>
              </a:rPr>
              <a:t>˚</a:t>
            </a:r>
            <a:r>
              <a:rPr lang="en-US" altLang="ko-KR" dirty="0"/>
              <a:t>C</a:t>
            </a:r>
            <a:r>
              <a:rPr lang="ko-KR" altLang="en-US" dirty="0"/>
              <a:t>를 뜻함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오차가 상당히 크므로 </a:t>
            </a:r>
            <a:r>
              <a:rPr lang="ko-KR" altLang="en-US" b="1" dirty="0">
                <a:highlight>
                  <a:srgbClr val="FFCCFF"/>
                </a:highlight>
              </a:rPr>
              <a:t>딥러닝 모델</a:t>
            </a:r>
            <a:r>
              <a:rPr lang="ko-KR" altLang="en-US" dirty="0"/>
              <a:t>을 사용한다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307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BA35-2E46-4B09-A5A3-09D219EA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4. </a:t>
            </a:r>
            <a:r>
              <a:rPr lang="ko-KR" altLang="en-US" dirty="0"/>
              <a:t>기본적인 머신 러닝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783CF-8D8A-4115-A35E-E40D48DD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9311"/>
            <a:ext cx="5410955" cy="2486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CF4FAB-C803-4AE2-A145-BE4B2903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945" y="2289238"/>
            <a:ext cx="3620005" cy="2467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3AED8C-0F28-4B19-9CA8-C7F345389804}"/>
              </a:ext>
            </a:extLst>
          </p:cNvPr>
          <p:cNvSpPr/>
          <p:nvPr/>
        </p:nvSpPr>
        <p:spPr>
          <a:xfrm>
            <a:off x="843793" y="4756557"/>
            <a:ext cx="5410955" cy="16526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33269D-0EC9-41C8-82B8-3A2254087B60}"/>
              </a:ext>
            </a:extLst>
          </p:cNvPr>
          <p:cNvSpPr/>
          <p:nvPr/>
        </p:nvSpPr>
        <p:spPr>
          <a:xfrm>
            <a:off x="1082180" y="4890781"/>
            <a:ext cx="1208014" cy="79695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Flatten</a:t>
            </a:r>
          </a:p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Layer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7E0A44-9BC0-4D9E-9075-D64D1064BDB0}"/>
              </a:ext>
            </a:extLst>
          </p:cNvPr>
          <p:cNvSpPr/>
          <p:nvPr/>
        </p:nvSpPr>
        <p:spPr>
          <a:xfrm>
            <a:off x="2939670" y="4890780"/>
            <a:ext cx="1208014" cy="7969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Dense</a:t>
            </a:r>
          </a:p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Layer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5A691-2962-407A-B018-8E98A6154FE9}"/>
              </a:ext>
            </a:extLst>
          </p:cNvPr>
          <p:cNvSpPr/>
          <p:nvPr/>
        </p:nvSpPr>
        <p:spPr>
          <a:xfrm>
            <a:off x="4887986" y="4899170"/>
            <a:ext cx="1208014" cy="7969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Dense</a:t>
            </a:r>
          </a:p>
          <a:p>
            <a:pPr algn="ctr"/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Layer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AB2D3-3766-4802-9ACA-8474010E938E}"/>
              </a:ext>
            </a:extLst>
          </p:cNvPr>
          <p:cNvSpPr txBox="1"/>
          <p:nvPr/>
        </p:nvSpPr>
        <p:spPr>
          <a:xfrm>
            <a:off x="1471260" y="5867990"/>
            <a:ext cx="414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optimizer = RMSprop() &amp; loss = ‘</a:t>
            </a:r>
            <a:r>
              <a:rPr lang="en-US" altLang="ko-KR" dirty="0" err="1">
                <a:latin typeface="Aharoni" panose="02010803020104030203" pitchFamily="2" charset="-79"/>
                <a:cs typeface="Aharoni" panose="02010803020104030203" pitchFamily="2" charset="-79"/>
              </a:rPr>
              <a:t>mae</a:t>
            </a:r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’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DBCA9C-8E35-450E-82B8-0985C2B1688A}"/>
              </a:ext>
            </a:extLst>
          </p:cNvPr>
          <p:cNvSpPr/>
          <p:nvPr/>
        </p:nvSpPr>
        <p:spPr>
          <a:xfrm>
            <a:off x="3657600" y="3967993"/>
            <a:ext cx="1107347" cy="61669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AF741-5A26-441A-A782-C37F5571E0ED}"/>
              </a:ext>
            </a:extLst>
          </p:cNvPr>
          <p:cNvSpPr txBox="1"/>
          <p:nvPr/>
        </p:nvSpPr>
        <p:spPr>
          <a:xfrm>
            <a:off x="7805296" y="4977425"/>
            <a:ext cx="266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안정적이지 못한 결과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E88727D-5F26-4440-B875-0E1BA65FA2EE}"/>
              </a:ext>
            </a:extLst>
          </p:cNvPr>
          <p:cNvSpPr/>
          <p:nvPr/>
        </p:nvSpPr>
        <p:spPr>
          <a:xfrm>
            <a:off x="6504933" y="3174754"/>
            <a:ext cx="889233" cy="696286"/>
          </a:xfrm>
          <a:prstGeom prst="rightArrow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86CAB-1CD6-469A-BA32-449FA41E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2497" cy="1325563"/>
          </a:xfrm>
        </p:spPr>
        <p:txBody>
          <a:bodyPr/>
          <a:lstStyle/>
          <a:p>
            <a:pPr algn="l"/>
            <a:r>
              <a:rPr lang="en-US" altLang="ko-KR" dirty="0"/>
              <a:t>5. </a:t>
            </a:r>
            <a:r>
              <a:rPr lang="ko-KR" altLang="en-US" dirty="0"/>
              <a:t>첫번째 순환 신경망 </a:t>
            </a:r>
            <a:r>
              <a:rPr lang="en-US" altLang="ko-KR" dirty="0"/>
              <a:t>&amp; 6. </a:t>
            </a:r>
            <a:r>
              <a:rPr lang="ko-KR" altLang="en-US" dirty="0" err="1"/>
              <a:t>드롭아웃</a:t>
            </a:r>
            <a:r>
              <a:rPr lang="ko-KR" altLang="en-US" dirty="0"/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3E37C-FFF9-4AB5-B490-F844693C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69" y="1501263"/>
            <a:ext cx="3839111" cy="250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E0A05E-84A5-452A-B8A2-B665C9BB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4368504"/>
            <a:ext cx="4553585" cy="2124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78C5FFD-28F3-4332-99A0-A45EE682FEF2}"/>
              </a:ext>
            </a:extLst>
          </p:cNvPr>
          <p:cNvSpPr/>
          <p:nvPr/>
        </p:nvSpPr>
        <p:spPr>
          <a:xfrm>
            <a:off x="5651383" y="2284247"/>
            <a:ext cx="889233" cy="696286"/>
          </a:xfrm>
          <a:prstGeom prst="rightArrow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B2754-A1AF-4A30-AC9D-05E2F2A83922}"/>
              </a:ext>
            </a:extLst>
          </p:cNvPr>
          <p:cNvSpPr txBox="1"/>
          <p:nvPr/>
        </p:nvSpPr>
        <p:spPr>
          <a:xfrm>
            <a:off x="838197" y="3499075"/>
            <a:ext cx="498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GRU </a:t>
            </a:r>
            <a:r>
              <a:rPr lang="ko-KR" altLang="en-US" dirty="0"/>
              <a:t>레이어 </a:t>
            </a:r>
            <a:r>
              <a:rPr lang="en-US" altLang="ko-KR"/>
              <a:t>: LSTM</a:t>
            </a:r>
            <a:r>
              <a:rPr lang="ko-KR" altLang="en-US"/>
              <a:t>과 </a:t>
            </a:r>
            <a:r>
              <a:rPr lang="ko-KR" altLang="en-US" dirty="0"/>
              <a:t>같은 원리로 작동</a:t>
            </a:r>
            <a:endParaRPr lang="en-US" altLang="ko-KR" dirty="0"/>
          </a:p>
          <a:p>
            <a:r>
              <a:rPr lang="en-US" altLang="ko-KR" dirty="0"/>
              <a:t>- but </a:t>
            </a:r>
            <a:r>
              <a:rPr lang="ko-KR" altLang="en-US" dirty="0"/>
              <a:t>조금 더 간결 </a:t>
            </a:r>
            <a:r>
              <a:rPr lang="en-US" altLang="ko-KR" dirty="0"/>
              <a:t>&amp; </a:t>
            </a:r>
            <a:r>
              <a:rPr lang="ko-KR" altLang="en-US" dirty="0"/>
              <a:t>계산 비용 </a:t>
            </a:r>
            <a:r>
              <a:rPr lang="en-US" altLang="ko-KR" dirty="0"/>
              <a:t>down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5DE911-956C-495F-BE50-F41217CF2460}"/>
              </a:ext>
            </a:extLst>
          </p:cNvPr>
          <p:cNvSpPr/>
          <p:nvPr/>
        </p:nvSpPr>
        <p:spPr>
          <a:xfrm>
            <a:off x="2222731" y="4523109"/>
            <a:ext cx="1803985" cy="61669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B33041-9D40-4A85-B16C-62C608852C81}"/>
              </a:ext>
            </a:extLst>
          </p:cNvPr>
          <p:cNvSpPr/>
          <p:nvPr/>
        </p:nvSpPr>
        <p:spPr>
          <a:xfrm>
            <a:off x="2664577" y="5869303"/>
            <a:ext cx="1331002" cy="365232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31F507-D793-4369-8B1F-28573DEE8BE1}"/>
              </a:ext>
            </a:extLst>
          </p:cNvPr>
          <p:cNvSpPr/>
          <p:nvPr/>
        </p:nvSpPr>
        <p:spPr>
          <a:xfrm>
            <a:off x="5651383" y="5082546"/>
            <a:ext cx="889233" cy="696286"/>
          </a:xfrm>
          <a:prstGeom prst="rightArrow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43DA2E-3197-4CD8-93E4-2EA4F1AC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728" y="4145406"/>
            <a:ext cx="3679352" cy="246219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9FCB751-7BC3-408F-99B2-4303B43A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6" y="1825915"/>
            <a:ext cx="4364615" cy="11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0FFD8-3EFF-446B-86E9-71F514E1C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370"/>
          <a:stretch/>
        </p:blipFill>
        <p:spPr>
          <a:xfrm>
            <a:off x="838195" y="1680433"/>
            <a:ext cx="4553585" cy="16834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C64DA94-B816-4AA6-A6E8-26EC341CDCB7}"/>
              </a:ext>
            </a:extLst>
          </p:cNvPr>
          <p:cNvCxnSpPr>
            <a:cxnSpLocks/>
          </p:cNvCxnSpPr>
          <p:nvPr/>
        </p:nvCxnSpPr>
        <p:spPr>
          <a:xfrm>
            <a:off x="1493240" y="2072081"/>
            <a:ext cx="3890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7D38-3B39-40DB-9ED3-430D5321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7. </a:t>
            </a:r>
            <a:r>
              <a:rPr lang="ko-KR" altLang="en-US" dirty="0" err="1"/>
              <a:t>스태킹</a:t>
            </a:r>
            <a:r>
              <a:rPr lang="ko-KR" altLang="en-US" dirty="0"/>
              <a:t> </a:t>
            </a:r>
            <a:r>
              <a:rPr lang="ko-KR" altLang="en-US" dirty="0" err="1"/>
              <a:t>순환층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1793D0-3340-4F62-AA40-163FCA58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6205"/>
            <a:ext cx="4401164" cy="2762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5D399-0C16-4EF7-BAAD-FAEA4CDF9E8E}"/>
              </a:ext>
            </a:extLst>
          </p:cNvPr>
          <p:cNvSpPr txBox="1"/>
          <p:nvPr/>
        </p:nvSpPr>
        <p:spPr>
          <a:xfrm>
            <a:off x="793808" y="1690688"/>
            <a:ext cx="1060438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성능을 개선할 필요가 있으니 네트워크의 용량을 늘리는 방법 선택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일반적인 머신 러닝 작업 흐름에선</a:t>
            </a:r>
            <a:r>
              <a:rPr lang="en-US" altLang="ko-KR" dirty="0"/>
              <a:t>, </a:t>
            </a:r>
            <a:r>
              <a:rPr lang="ko-KR" altLang="en-US" dirty="0"/>
              <a:t>과대적합이 일어날 때까지 네트워크의 용량을 늘리는 것이 좋음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FC19FD-B26A-4DC0-9E9A-B3F163F47192}"/>
              </a:ext>
            </a:extLst>
          </p:cNvPr>
          <p:cNvSpPr/>
          <p:nvPr/>
        </p:nvSpPr>
        <p:spPr>
          <a:xfrm>
            <a:off x="2206305" y="3506598"/>
            <a:ext cx="1593908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5AD19B-BCA7-4A38-A9BD-37E1DE009E2E}"/>
              </a:ext>
            </a:extLst>
          </p:cNvPr>
          <p:cNvCxnSpPr>
            <a:stCxn id="9" idx="3"/>
          </p:cNvCxnSpPr>
          <p:nvPr/>
        </p:nvCxnSpPr>
        <p:spPr>
          <a:xfrm flipV="1">
            <a:off x="3800213" y="3338818"/>
            <a:ext cx="2525086" cy="2894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9C368-BC64-4001-B119-7AC1D0AA8695}"/>
              </a:ext>
            </a:extLst>
          </p:cNvPr>
          <p:cNvSpPr txBox="1"/>
          <p:nvPr/>
        </p:nvSpPr>
        <p:spPr>
          <a:xfrm>
            <a:off x="6377381" y="3059668"/>
            <a:ext cx="49026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순환 층을 차례대로 쌓기 위한 매개변수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824E1-DAAD-4633-A276-B4AD044DB127}"/>
              </a:ext>
            </a:extLst>
          </p:cNvPr>
          <p:cNvSpPr/>
          <p:nvPr/>
        </p:nvSpPr>
        <p:spPr>
          <a:xfrm>
            <a:off x="793808" y="3869053"/>
            <a:ext cx="3067444" cy="5205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0FB5A6-6328-4FCB-988A-514B06820A4A}"/>
              </a:ext>
            </a:extLst>
          </p:cNvPr>
          <p:cNvCxnSpPr>
            <a:cxnSpLocks/>
          </p:cNvCxnSpPr>
          <p:nvPr/>
        </p:nvCxnSpPr>
        <p:spPr>
          <a:xfrm flipV="1">
            <a:off x="3861252" y="3818128"/>
            <a:ext cx="2516129" cy="3370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41478F-8453-4586-8F68-D65FE10D38E7}"/>
              </a:ext>
            </a:extLst>
          </p:cNvPr>
          <p:cNvSpPr txBox="1"/>
          <p:nvPr/>
        </p:nvSpPr>
        <p:spPr>
          <a:xfrm>
            <a:off x="6495526" y="3633462"/>
            <a:ext cx="44011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GRU Layer </a:t>
            </a:r>
            <a:r>
              <a:rPr lang="ko-KR" altLang="en-US" dirty="0"/>
              <a:t>추가 </a:t>
            </a:r>
            <a:r>
              <a:rPr lang="en-US" altLang="ko-KR" dirty="0"/>
              <a:t>-&gt; </a:t>
            </a:r>
            <a:r>
              <a:rPr lang="ko-KR" altLang="en-US" dirty="0"/>
              <a:t>네트워크 용량 증가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5CD03-08DC-4ED9-9098-BB854DD8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59" y="4155145"/>
            <a:ext cx="3887097" cy="26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543" y="624820"/>
            <a:ext cx="5752179" cy="682646"/>
            <a:chOff x="1023813" y="937229"/>
            <a:chExt cx="8628269" cy="10239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3813" y="937229"/>
              <a:ext cx="469688" cy="534336"/>
              <a:chOff x="1023813" y="937229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3813" y="937229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266" y="994090"/>
              <a:ext cx="6175079" cy="1014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1735" y="755428"/>
            <a:ext cx="4614403" cy="5725219"/>
            <a:chOff x="10097603" y="1133142"/>
            <a:chExt cx="6921604" cy="8587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7603" y="1133142"/>
              <a:ext cx="6921604" cy="85878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426" y="1077699"/>
            <a:ext cx="4366777" cy="357376"/>
            <a:chOff x="1584639" y="1616548"/>
            <a:chExt cx="6550166" cy="5360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84639" y="1616548"/>
              <a:ext cx="469688" cy="534336"/>
              <a:chOff x="1584639" y="1616548"/>
              <a:chExt cx="469688" cy="53433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4639" y="1616548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9094" y="1673411"/>
              <a:ext cx="4919370" cy="600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426" y="1511404"/>
            <a:ext cx="4366777" cy="357378"/>
            <a:chOff x="1584639" y="2267106"/>
            <a:chExt cx="6550166" cy="5360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84639" y="2267106"/>
              <a:ext cx="469688" cy="534336"/>
              <a:chOff x="1584639" y="2267106"/>
              <a:chExt cx="469688" cy="5343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4639" y="2267106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094" y="2323973"/>
              <a:ext cx="3016981" cy="6005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3923" y="291821"/>
            <a:ext cx="2210844" cy="423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2542" y="3451181"/>
            <a:ext cx="313125" cy="356224"/>
            <a:chOff x="1023813" y="5176771"/>
            <a:chExt cx="469688" cy="5343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813" y="5176771"/>
              <a:ext cx="469688" cy="5343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512" y="3489086"/>
            <a:ext cx="1182987" cy="4003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115" y="3779457"/>
            <a:ext cx="4415199" cy="8348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2542" y="2340278"/>
            <a:ext cx="313125" cy="356224"/>
            <a:chOff x="1023813" y="3510417"/>
            <a:chExt cx="469688" cy="5343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813" y="3510417"/>
              <a:ext cx="469688" cy="53433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099" y="2375626"/>
            <a:ext cx="548858" cy="40033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400" y="2670080"/>
            <a:ext cx="3169504" cy="5935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2542" y="4801687"/>
            <a:ext cx="313125" cy="356224"/>
            <a:chOff x="1023813" y="7202531"/>
            <a:chExt cx="469688" cy="5343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813" y="7202531"/>
              <a:ext cx="469688" cy="53433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513" y="4839594"/>
            <a:ext cx="1036345" cy="4003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9116" y="5129965"/>
            <a:ext cx="4285573" cy="1764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889722" y="2149801"/>
            <a:ext cx="71342" cy="8201484"/>
            <a:chOff x="8834582" y="3224702"/>
            <a:chExt cx="107013" cy="123022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02374" y="6256910"/>
              <a:ext cx="6171429" cy="107013"/>
              <a:chOff x="5802374" y="6256910"/>
              <a:chExt cx="6171429" cy="1070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5802374" y="6256910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802374" y="12387708"/>
              <a:ext cx="6171429" cy="107013"/>
              <a:chOff x="5802374" y="12387708"/>
              <a:chExt cx="6171429" cy="10701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5802374" y="12387708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2240421" y="2149802"/>
            <a:ext cx="8201484" cy="71342"/>
            <a:chOff x="-3360631" y="3224702"/>
            <a:chExt cx="12302226" cy="1070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360631" y="3224702"/>
              <a:ext cx="6171429" cy="107013"/>
              <a:chOff x="-3360631" y="3224702"/>
              <a:chExt cx="6171429" cy="1070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-3360631" y="3224702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70166" y="3224702"/>
              <a:ext cx="6171429" cy="107013"/>
              <a:chOff x="2770166" y="3224702"/>
              <a:chExt cx="6171429" cy="1070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2770166" y="3224702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305C7-60F7-4575-9DC9-401DE72C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8. </a:t>
            </a:r>
            <a:r>
              <a:rPr lang="ko-KR" altLang="en-US" dirty="0"/>
              <a:t>양방향 </a:t>
            </a:r>
            <a:r>
              <a:rPr lang="en-US" altLang="ko-KR" dirty="0"/>
              <a:t>RNN </a:t>
            </a:r>
            <a:r>
              <a:rPr lang="ko-KR" altLang="en-US" dirty="0"/>
              <a:t>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9478-72FF-4D0B-A775-3D67A963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5" y="4448825"/>
            <a:ext cx="4277322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C8C7E-67F6-47AE-84EC-704D777A70E6}"/>
              </a:ext>
            </a:extLst>
          </p:cNvPr>
          <p:cNvSpPr txBox="1"/>
          <p:nvPr/>
        </p:nvSpPr>
        <p:spPr>
          <a:xfrm>
            <a:off x="838200" y="1374540"/>
            <a:ext cx="8994928" cy="277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RNN</a:t>
            </a:r>
            <a:r>
              <a:rPr lang="ko-KR" altLang="en-US" dirty="0"/>
              <a:t>의 한 변종으로</a:t>
            </a:r>
            <a:r>
              <a:rPr lang="en-US" altLang="ko-KR" dirty="0"/>
              <a:t>, </a:t>
            </a:r>
            <a:r>
              <a:rPr lang="ko-KR" altLang="en-US" dirty="0"/>
              <a:t>특정 작업에서 기본 </a:t>
            </a:r>
            <a:r>
              <a:rPr lang="en-US" altLang="ko-KR" dirty="0"/>
              <a:t>RNN </a:t>
            </a:r>
            <a:r>
              <a:rPr lang="ko-KR" altLang="en-US" dirty="0"/>
              <a:t>보다 훨씬 좋은 성능을 보임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시퀀스를 양쪽 방향으로 처리하기 때문에</a:t>
            </a:r>
            <a:r>
              <a:rPr lang="en-US" altLang="ko-KR" dirty="0"/>
              <a:t>, </a:t>
            </a:r>
            <a:r>
              <a:rPr lang="ko-KR" altLang="en-US" dirty="0"/>
              <a:t>단방향 </a:t>
            </a:r>
            <a:r>
              <a:rPr lang="en-US" altLang="ko-KR" dirty="0"/>
              <a:t>RNN</a:t>
            </a:r>
            <a:r>
              <a:rPr lang="ko-KR" altLang="en-US" dirty="0"/>
              <a:t>이 놓치기 쉬운 패턴을 감지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FA705-E8BF-4B39-9A00-DB0A30E9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61" y="2034554"/>
            <a:ext cx="3695652" cy="162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13B7F3-9F8A-4017-8DD5-97CF18030B4E}"/>
              </a:ext>
            </a:extLst>
          </p:cNvPr>
          <p:cNvSpPr txBox="1"/>
          <p:nvPr/>
        </p:nvSpPr>
        <p:spPr>
          <a:xfrm>
            <a:off x="4824687" y="4539798"/>
            <a:ext cx="734212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일반 </a:t>
            </a:r>
            <a:r>
              <a:rPr lang="en-US" altLang="ko-KR" dirty="0"/>
              <a:t>GRU </a:t>
            </a:r>
            <a:r>
              <a:rPr lang="ko-KR" altLang="en-US" dirty="0"/>
              <a:t>층과 비슷한 성능을 가짐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모든 예측 성능은 시간 순서대로 처리하는 네트워크의 절반에서 옴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시간 반대 순서로 처리하는 작업은 이러한 분석에 좋지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44204-3C90-4EDA-9DB0-1E2637C91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 6.4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EF91-9E87-4D97-8C4E-53A3E40724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컨브넷을</a:t>
            </a:r>
            <a:r>
              <a:rPr lang="ko-KR" altLang="en-US" dirty="0"/>
              <a:t> 사용한 시퀀스 처리</a:t>
            </a:r>
          </a:p>
        </p:txBody>
      </p:sp>
    </p:spTree>
    <p:extLst>
      <p:ext uri="{BB962C8B-B14F-4D97-AF65-F5344CB8AC3E}">
        <p14:creationId xmlns:p14="http://schemas.microsoft.com/office/powerpoint/2010/main" val="2115397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0E30B-9A2A-416E-A959-429F38FC3F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6769D-D986-4255-9D56-666FC8FF6CB8}"/>
              </a:ext>
            </a:extLst>
          </p:cNvPr>
          <p:cNvSpPr txBox="1"/>
          <p:nvPr/>
        </p:nvSpPr>
        <p:spPr>
          <a:xfrm>
            <a:off x="838200" y="2416387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특정 시퀀스 </a:t>
            </a:r>
            <a:r>
              <a:rPr lang="ko-KR" altLang="en-US" dirty="0">
                <a:latin typeface="+mj-lt"/>
              </a:rPr>
              <a:t>처리문제에서 </a:t>
            </a:r>
            <a:r>
              <a:rPr lang="en-US" altLang="ko-KR" dirty="0">
                <a:latin typeface="+mj-lt"/>
              </a:rPr>
              <a:t>RNN</a:t>
            </a:r>
            <a:r>
              <a:rPr lang="ko-KR" altLang="en-US" dirty="0">
                <a:latin typeface="Bauhaus 93" panose="04030905020B02020C02" pitchFamily="82" charset="0"/>
              </a:rPr>
              <a:t>과 </a:t>
            </a:r>
            <a:r>
              <a:rPr lang="ko-KR" altLang="en-US" dirty="0" err="1">
                <a:latin typeface="Bauhaus 93" panose="04030905020B02020C02" pitchFamily="82" charset="0"/>
              </a:rPr>
              <a:t>견줄만함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D36B9-4900-4287-99FA-1DE4FC2DFF75}"/>
              </a:ext>
            </a:extLst>
          </p:cNvPr>
          <p:cNvSpPr txBox="1"/>
          <p:nvPr/>
        </p:nvSpPr>
        <p:spPr>
          <a:xfrm>
            <a:off x="838201" y="3059668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일반적으로 계산 비용이 쌈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676DB-4EF2-4433-ABB8-0E82FE0D3B32}"/>
              </a:ext>
            </a:extLst>
          </p:cNvPr>
          <p:cNvSpPr txBox="1"/>
          <p:nvPr/>
        </p:nvSpPr>
        <p:spPr>
          <a:xfrm>
            <a:off x="838200" y="1773106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1D</a:t>
            </a:r>
            <a:r>
              <a:rPr lang="ko-KR" altLang="en-US" dirty="0"/>
              <a:t> </a:t>
            </a:r>
            <a:r>
              <a:rPr lang="ko-KR" altLang="en-US" dirty="0" err="1"/>
              <a:t>컨브넷의</a:t>
            </a:r>
            <a:r>
              <a:rPr lang="ko-KR" altLang="en-US" dirty="0"/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1320-5E41-46B5-A5DE-E7CCFA07C367}"/>
              </a:ext>
            </a:extLst>
          </p:cNvPr>
          <p:cNvSpPr txBox="1"/>
          <p:nvPr/>
        </p:nvSpPr>
        <p:spPr>
          <a:xfrm>
            <a:off x="838199" y="370294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최근 오디오 생성과 기계 번역 분야에서 유용하게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76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B15E-8A63-4FDB-9CDC-C44156F14B17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시퀀스 데이터를 위한 </a:t>
            </a:r>
            <a:r>
              <a:rPr lang="en-US" altLang="ko-KR" dirty="0"/>
              <a:t>1D </a:t>
            </a:r>
            <a:r>
              <a:rPr lang="ko-KR" altLang="en-US" dirty="0" err="1"/>
              <a:t>합성곱</a:t>
            </a:r>
            <a:r>
              <a:rPr lang="ko-KR" altLang="en-US" dirty="0"/>
              <a:t> 이해하기</a:t>
            </a:r>
          </a:p>
        </p:txBody>
      </p:sp>
      <p:pic>
        <p:nvPicPr>
          <p:cNvPr id="1026" name="Picture 2" descr="2) 자연어 처리를 위한 1D CNN(1D Convolutional Neural Networks) - 딥 러닝을 이용한 자연어 처리 입문">
            <a:extLst>
              <a:ext uri="{FF2B5EF4-FFF2-40B4-BE49-F238E27FC236}">
                <a16:creationId xmlns:a16="http://schemas.microsoft.com/office/drawing/2014/main" id="{D8F4DAD1-E836-4914-8B30-911F3866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576512"/>
            <a:ext cx="36099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DF232-BE58-498A-B40A-E3B023C6FD1E}"/>
              </a:ext>
            </a:extLst>
          </p:cNvPr>
          <p:cNvSpPr txBox="1"/>
          <p:nvPr/>
        </p:nvSpPr>
        <p:spPr>
          <a:xfrm>
            <a:off x="6096000" y="2207180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시퀀스에 있는 지역 패턴을 인식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C3744-AAB9-48EC-95B6-2D7D3F66DE83}"/>
              </a:ext>
            </a:extLst>
          </p:cNvPr>
          <p:cNvSpPr txBox="1"/>
          <p:nvPr/>
        </p:nvSpPr>
        <p:spPr>
          <a:xfrm>
            <a:off x="6095999" y="3059667"/>
            <a:ext cx="599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단어가 입력 시퀀스의 어느 문장에 있더라도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  </a:t>
            </a:r>
            <a:r>
              <a:rPr lang="ko-KR" altLang="en-US" dirty="0">
                <a:latin typeface="Bauhaus 93" panose="04030905020B02020C02" pitchFamily="82" charset="0"/>
              </a:rPr>
              <a:t>인식할 수 있음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DFCFE-26ED-4A42-8C30-C89640A566C2}"/>
              </a:ext>
            </a:extLst>
          </p:cNvPr>
          <p:cNvSpPr txBox="1"/>
          <p:nvPr/>
        </p:nvSpPr>
        <p:spPr>
          <a:xfrm>
            <a:off x="6095998" y="4189153"/>
            <a:ext cx="599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latin typeface="Bauhaus 93" panose="04030905020B02020C02" pitchFamily="82" charset="0"/>
              </a:rPr>
              <a:t>문자 수준의 </a:t>
            </a:r>
            <a:r>
              <a:rPr lang="en-US" altLang="ko-KR" dirty="0">
                <a:latin typeface="Bauhaus 93" panose="04030905020B02020C02" pitchFamily="82" charset="0"/>
              </a:rPr>
              <a:t>1D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  </a:t>
            </a:r>
            <a:r>
              <a:rPr lang="ko-KR" altLang="en-US" dirty="0">
                <a:latin typeface="Bauhaus 93" panose="04030905020B02020C02" pitchFamily="82" charset="0"/>
              </a:rPr>
              <a:t>단어 형태학에 관해 학습할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187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8A59A-E707-41DF-9365-651442D763D9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시퀀스 데이터를 위한 </a:t>
            </a:r>
            <a:r>
              <a:rPr lang="en-US" altLang="ko-KR" dirty="0"/>
              <a:t>1D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BF553-6561-4753-B79C-4C4D243E9735}"/>
              </a:ext>
            </a:extLst>
          </p:cNvPr>
          <p:cNvSpPr txBox="1"/>
          <p:nvPr/>
        </p:nvSpPr>
        <p:spPr>
          <a:xfrm>
            <a:off x="1138240" y="164379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1D </a:t>
            </a:r>
            <a:r>
              <a:rPr lang="ko-KR" altLang="en-US" dirty="0" err="1"/>
              <a:t>풀링</a:t>
            </a:r>
            <a:r>
              <a:rPr lang="en-US" altLang="ko-KR" dirty="0"/>
              <a:t> </a:t>
            </a:r>
            <a:r>
              <a:rPr lang="ko-KR" altLang="en-US" dirty="0"/>
              <a:t>연산은 </a:t>
            </a:r>
            <a:r>
              <a:rPr lang="en-US" altLang="ko-KR" dirty="0"/>
              <a:t>2D </a:t>
            </a:r>
            <a:r>
              <a:rPr lang="ko-KR" altLang="en-US" dirty="0" err="1"/>
              <a:t>풀링</a:t>
            </a:r>
            <a:r>
              <a:rPr lang="ko-KR" altLang="en-US" dirty="0"/>
              <a:t> 연산과 동일함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94E70-BE5D-4499-AF75-EB9D0A19CD66}"/>
              </a:ext>
            </a:extLst>
          </p:cNvPr>
          <p:cNvSpPr txBox="1"/>
          <p:nvPr/>
        </p:nvSpPr>
        <p:spPr>
          <a:xfrm>
            <a:off x="1138240" y="2302731"/>
            <a:ext cx="682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2D </a:t>
            </a:r>
            <a:r>
              <a:rPr lang="ko-KR" altLang="en-US" dirty="0" err="1"/>
              <a:t>컨브넷과</a:t>
            </a:r>
            <a:r>
              <a:rPr lang="ko-KR" altLang="en-US" dirty="0"/>
              <a:t> 마찬가지로 </a:t>
            </a:r>
            <a:r>
              <a:rPr lang="en-US" altLang="ko-KR" dirty="0"/>
              <a:t>1D </a:t>
            </a:r>
            <a:r>
              <a:rPr lang="ko-KR" altLang="en-US" dirty="0"/>
              <a:t>입력의 길이를 줄이기 위해 사용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07611A-79D4-4EB9-8598-C0C245827A9A}"/>
              </a:ext>
            </a:extLst>
          </p:cNvPr>
          <p:cNvSpPr/>
          <p:nvPr/>
        </p:nvSpPr>
        <p:spPr>
          <a:xfrm>
            <a:off x="1138240" y="3636052"/>
            <a:ext cx="3743323" cy="120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입력에서 </a:t>
            </a:r>
            <a:endParaRPr lang="en-US" altLang="ko-KR" dirty="0"/>
          </a:p>
          <a:p>
            <a:pPr algn="ctr"/>
            <a:r>
              <a:rPr lang="en-US" altLang="ko-KR" dirty="0"/>
              <a:t>1D </a:t>
            </a:r>
            <a:r>
              <a:rPr lang="ko-KR" altLang="en-US" dirty="0"/>
              <a:t>패치를 추출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D806043-4F98-422D-82DD-CB2898693BED}"/>
              </a:ext>
            </a:extLst>
          </p:cNvPr>
          <p:cNvSpPr/>
          <p:nvPr/>
        </p:nvSpPr>
        <p:spPr>
          <a:xfrm>
            <a:off x="5495925" y="3996721"/>
            <a:ext cx="1200150" cy="48748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72562-B50D-408F-8F9F-E79AAC225D6D}"/>
              </a:ext>
            </a:extLst>
          </p:cNvPr>
          <p:cNvSpPr/>
          <p:nvPr/>
        </p:nvSpPr>
        <p:spPr>
          <a:xfrm>
            <a:off x="7310439" y="3636052"/>
            <a:ext cx="3743323" cy="120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최댓값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en-US" altLang="ko-KR" dirty="0"/>
              <a:t>)</a:t>
            </a:r>
            <a:r>
              <a:rPr lang="ko-KR" altLang="en-US" dirty="0"/>
              <a:t>을 출력하거나 평균값</a:t>
            </a:r>
            <a:r>
              <a:rPr lang="en-US" altLang="ko-KR" dirty="0"/>
              <a:t>(</a:t>
            </a: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</a:p>
        </p:txBody>
      </p:sp>
    </p:spTree>
    <p:extLst>
      <p:ext uri="{BB962C8B-B14F-4D97-AF65-F5344CB8AC3E}">
        <p14:creationId xmlns:p14="http://schemas.microsoft.com/office/powerpoint/2010/main" val="3563906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C123E-DFFE-4558-8172-857F9A72F033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1D </a:t>
            </a:r>
            <a:r>
              <a:rPr lang="ko-KR" altLang="en-US" dirty="0" err="1"/>
              <a:t>컨브넷</a:t>
            </a:r>
            <a:r>
              <a:rPr lang="ko-KR" altLang="en-US" dirty="0"/>
              <a:t>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99759-0284-4070-941B-51EB2D1A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2" y="1643795"/>
            <a:ext cx="4848902" cy="3267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110567-44F2-43EC-A4BC-89C6D8E5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90" y="1143075"/>
            <a:ext cx="3705742" cy="2457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FC75E-1FD9-4911-81E0-49D550A79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21" y="3765043"/>
            <a:ext cx="3610479" cy="253400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0AFBE0-83B6-4061-B92E-8C2E9A648F89}"/>
              </a:ext>
            </a:extLst>
          </p:cNvPr>
          <p:cNvSpPr/>
          <p:nvPr/>
        </p:nvSpPr>
        <p:spPr>
          <a:xfrm>
            <a:off x="5684767" y="3429000"/>
            <a:ext cx="1875915" cy="48748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8A3B1-E430-4AF1-9B4C-2841C0B6CD61}"/>
              </a:ext>
            </a:extLst>
          </p:cNvPr>
          <p:cNvSpPr txBox="1"/>
          <p:nvPr/>
        </p:nvSpPr>
        <p:spPr>
          <a:xfrm>
            <a:off x="873718" y="5245182"/>
            <a:ext cx="41077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LSTM</a:t>
            </a:r>
            <a:r>
              <a:rPr lang="ko-KR" altLang="en-US" dirty="0"/>
              <a:t>과 </a:t>
            </a:r>
            <a:r>
              <a:rPr lang="ko-KR" altLang="en-US" dirty="0" err="1"/>
              <a:t>비교시</a:t>
            </a:r>
            <a:r>
              <a:rPr lang="ko-KR" altLang="en-US" dirty="0"/>
              <a:t> 검증 정확도는</a:t>
            </a:r>
            <a:endParaRPr lang="en-US" altLang="ko-KR" dirty="0"/>
          </a:p>
          <a:p>
            <a:pPr algn="ctr"/>
            <a:r>
              <a:rPr lang="ko-KR" altLang="en-US" dirty="0"/>
              <a:t>조금 낮지만 더 빠르게 실행됨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2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9C12F-64B3-4582-A163-01363244AC72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연결하여 긴 시퀀스를 처리하기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0DBBCA-0E61-4FE5-8A91-4E2FB4E80ADB}"/>
              </a:ext>
            </a:extLst>
          </p:cNvPr>
          <p:cNvGrpSpPr/>
          <p:nvPr/>
        </p:nvGrpSpPr>
        <p:grpSpPr>
          <a:xfrm>
            <a:off x="766762" y="1853817"/>
            <a:ext cx="4057650" cy="4604789"/>
            <a:chOff x="1423987" y="1785937"/>
            <a:chExt cx="4057650" cy="460478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AD4602-378B-48CC-AC53-8C7C2DAED893}"/>
                </a:ext>
              </a:extLst>
            </p:cNvPr>
            <p:cNvSpPr/>
            <p:nvPr/>
          </p:nvSpPr>
          <p:spPr>
            <a:xfrm>
              <a:off x="1423987" y="1785937"/>
              <a:ext cx="4057650" cy="4953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긴 시퀀스</a:t>
              </a: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E8AA542C-7542-429C-8EB9-ADBACE6E27EF}"/>
                </a:ext>
              </a:extLst>
            </p:cNvPr>
            <p:cNvSpPr/>
            <p:nvPr/>
          </p:nvSpPr>
          <p:spPr>
            <a:xfrm>
              <a:off x="3262310" y="3822456"/>
              <a:ext cx="371475" cy="428625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25A3E1-906C-4375-9F81-91C19C07BC5A}"/>
                </a:ext>
              </a:extLst>
            </p:cNvPr>
            <p:cNvSpPr/>
            <p:nvPr/>
          </p:nvSpPr>
          <p:spPr>
            <a:xfrm>
              <a:off x="2252659" y="4395604"/>
              <a:ext cx="2390775" cy="495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짧은 시퀀스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EDA2B92-82D6-431E-88CD-8C756F5045EF}"/>
                </a:ext>
              </a:extLst>
            </p:cNvPr>
            <p:cNvSpPr/>
            <p:nvPr/>
          </p:nvSpPr>
          <p:spPr>
            <a:xfrm>
              <a:off x="2057402" y="2895782"/>
              <a:ext cx="2790825" cy="7847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1D CNN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F42EE2D-F24B-4EE0-9E74-1A506067ED47}"/>
                </a:ext>
              </a:extLst>
            </p:cNvPr>
            <p:cNvSpPr/>
            <p:nvPr/>
          </p:nvSpPr>
          <p:spPr>
            <a:xfrm>
              <a:off x="2052633" y="5606014"/>
              <a:ext cx="2790825" cy="7847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RNN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A413DEEE-8C21-41DC-889E-A7B6E6F37D8A}"/>
                </a:ext>
              </a:extLst>
            </p:cNvPr>
            <p:cNvSpPr/>
            <p:nvPr/>
          </p:nvSpPr>
          <p:spPr>
            <a:xfrm>
              <a:off x="3267074" y="2365497"/>
              <a:ext cx="371475" cy="428625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3D1033F4-0ECE-41EB-9AB4-FA92D6719072}"/>
                </a:ext>
              </a:extLst>
            </p:cNvPr>
            <p:cNvSpPr/>
            <p:nvPr/>
          </p:nvSpPr>
          <p:spPr>
            <a:xfrm>
              <a:off x="3262310" y="5035427"/>
              <a:ext cx="371475" cy="428625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D3E471-0D0A-4008-841C-B1A8AC5DF07B}"/>
              </a:ext>
            </a:extLst>
          </p:cNvPr>
          <p:cNvSpPr txBox="1"/>
          <p:nvPr/>
        </p:nvSpPr>
        <p:spPr>
          <a:xfrm>
            <a:off x="5224465" y="2207506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en-US" altLang="ko-KR" dirty="0"/>
              <a:t>1D </a:t>
            </a:r>
            <a:r>
              <a:rPr lang="ko-KR" altLang="en-US" dirty="0" err="1"/>
              <a:t>컨브넷을</a:t>
            </a:r>
            <a:r>
              <a:rPr lang="ko-KR" altLang="en-US" dirty="0"/>
              <a:t> </a:t>
            </a:r>
            <a:r>
              <a:rPr lang="en-US" altLang="ko-KR" dirty="0"/>
              <a:t>RNN </a:t>
            </a:r>
            <a:r>
              <a:rPr lang="ko-KR" altLang="en-US" dirty="0"/>
              <a:t>이전에 </a:t>
            </a:r>
            <a:r>
              <a:rPr lang="ko-KR" altLang="en-US" dirty="0" err="1"/>
              <a:t>전처리</a:t>
            </a:r>
            <a:r>
              <a:rPr lang="ko-KR" altLang="en-US" dirty="0"/>
              <a:t> 단계로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2FBB5-2A18-404C-B809-03956E520EBD}"/>
              </a:ext>
            </a:extLst>
          </p:cNvPr>
          <p:cNvSpPr txBox="1"/>
          <p:nvPr/>
        </p:nvSpPr>
        <p:spPr>
          <a:xfrm>
            <a:off x="5224464" y="3102043"/>
            <a:ext cx="66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 err="1"/>
              <a:t>컨브넷이</a:t>
            </a:r>
            <a:r>
              <a:rPr lang="ko-KR" altLang="en-US" dirty="0"/>
              <a:t> 긴 입력 </a:t>
            </a:r>
            <a:r>
              <a:rPr lang="ko-KR" altLang="en-US" dirty="0" err="1"/>
              <a:t>시컨스를</a:t>
            </a:r>
            <a:r>
              <a:rPr lang="ko-KR" altLang="en-US" dirty="0"/>
              <a:t> 더 짧은 특성의 시퀀스로 변환함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5ED05-1630-46F4-A7D5-7588565B1B87}"/>
              </a:ext>
            </a:extLst>
          </p:cNvPr>
          <p:cNvSpPr txBox="1"/>
          <p:nvPr/>
        </p:nvSpPr>
        <p:spPr>
          <a:xfrm>
            <a:off x="5224463" y="3996580"/>
            <a:ext cx="66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 </a:t>
            </a:r>
            <a:r>
              <a:rPr lang="ko-KR" altLang="en-US" dirty="0"/>
              <a:t>추출된 특성의 시퀀스는 </a:t>
            </a:r>
            <a:r>
              <a:rPr lang="en-US" altLang="ko-KR" dirty="0"/>
              <a:t>RNN </a:t>
            </a:r>
            <a:r>
              <a:rPr lang="ko-KR" altLang="en-US" dirty="0"/>
              <a:t>파트의 입력이 됨</a:t>
            </a:r>
          </a:p>
        </p:txBody>
      </p:sp>
    </p:spTree>
    <p:extLst>
      <p:ext uri="{BB962C8B-B14F-4D97-AF65-F5344CB8AC3E}">
        <p14:creationId xmlns:p14="http://schemas.microsoft.com/office/powerpoint/2010/main" val="2957667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9C12F-64B3-4582-A163-01363244AC72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연결하여 긴 시퀀스를 처리하기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B5EAD-6690-4B54-A9E5-66737AF4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44068"/>
            <a:ext cx="4896533" cy="3810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618A7A-328D-49E0-86DD-F775E8AB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40" y="2529938"/>
            <a:ext cx="3801005" cy="263879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137E4FD-EF5D-478E-BAC7-DCB114674DB7}"/>
              </a:ext>
            </a:extLst>
          </p:cNvPr>
          <p:cNvSpPr/>
          <p:nvPr/>
        </p:nvSpPr>
        <p:spPr>
          <a:xfrm>
            <a:off x="5800725" y="3605594"/>
            <a:ext cx="1875915" cy="48748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33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6DBA84-C1CE-4BAC-B8AE-566657B8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7" y="2344110"/>
            <a:ext cx="4858428" cy="3077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0E22A0-9058-4671-A43F-C4E7A856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43" y="2849826"/>
            <a:ext cx="3629532" cy="25530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32EA134-ECD0-4CDD-A0F1-BE1E16B4FE93}"/>
              </a:ext>
            </a:extLst>
          </p:cNvPr>
          <p:cNvSpPr txBox="1">
            <a:spLocks/>
          </p:cNvSpPr>
          <p:nvPr/>
        </p:nvSpPr>
        <p:spPr>
          <a:xfrm>
            <a:off x="838200" y="318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연결하여 긴 시퀀스를 처리하기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2F0DA1B-EDF3-4C7D-9DA8-8E16CC82F1F4}"/>
              </a:ext>
            </a:extLst>
          </p:cNvPr>
          <p:cNvSpPr/>
          <p:nvPr/>
        </p:nvSpPr>
        <p:spPr>
          <a:xfrm>
            <a:off x="5669896" y="3991296"/>
            <a:ext cx="1875915" cy="48748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076ED-A4D2-4F3A-8B43-4F8B92056894}"/>
              </a:ext>
            </a:extLst>
          </p:cNvPr>
          <p:cNvSpPr txBox="1"/>
          <p:nvPr/>
        </p:nvSpPr>
        <p:spPr>
          <a:xfrm>
            <a:off x="6445928" y="1868059"/>
            <a:ext cx="36295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검증 손실에서 </a:t>
            </a:r>
            <a:r>
              <a:rPr lang="ko-KR" altLang="en-US" dirty="0" err="1"/>
              <a:t>좋은것은</a:t>
            </a:r>
            <a:r>
              <a:rPr lang="ko-KR" altLang="en-US" dirty="0"/>
              <a:t> 아니지만</a:t>
            </a:r>
            <a:endParaRPr lang="en-US" altLang="ko-KR" dirty="0"/>
          </a:p>
          <a:p>
            <a:pPr algn="ctr"/>
            <a:r>
              <a:rPr lang="ko-KR" altLang="en-US" dirty="0"/>
              <a:t>데이터의 처리속도가 매우 빠름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7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1701" y="2889390"/>
            <a:ext cx="3325664" cy="1375514"/>
            <a:chOff x="2672551" y="4334084"/>
            <a:chExt cx="4988496" cy="2063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46" y="3384192"/>
              <a:ext cx="9976992" cy="41265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2551" y="4334084"/>
              <a:ext cx="4988496" cy="20632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0931" y="2911734"/>
            <a:ext cx="3058747" cy="11512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7714" y="859409"/>
            <a:ext cx="6245537" cy="1375514"/>
            <a:chOff x="4286570" y="1289113"/>
            <a:chExt cx="9368306" cy="2063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1539" y="339221"/>
              <a:ext cx="18736612" cy="41265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6570" y="1289113"/>
              <a:ext cx="9368306" cy="2063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6944" y="884985"/>
            <a:ext cx="5896854" cy="1151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9751" y="2183469"/>
            <a:ext cx="4004231" cy="1375514"/>
            <a:chOff x="6929625" y="3275203"/>
            <a:chExt cx="6006347" cy="2063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2496" y="2325311"/>
              <a:ext cx="12012693" cy="412654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9625" y="3275203"/>
              <a:ext cx="6006347" cy="20632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8981" y="2229602"/>
            <a:ext cx="3752483" cy="1151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58472" y="4689760"/>
            <a:ext cx="3964829" cy="1375514"/>
            <a:chOff x="8937707" y="7034640"/>
            <a:chExt cx="5947243" cy="20632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0130" y="6084747"/>
              <a:ext cx="11894486" cy="41265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7707" y="7034640"/>
              <a:ext cx="5947243" cy="20632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90397" y="4741230"/>
            <a:ext cx="3991068" cy="11512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73993" y="3767937"/>
            <a:ext cx="3325664" cy="1375514"/>
            <a:chOff x="5660990" y="5651905"/>
            <a:chExt cx="4988496" cy="2063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2786" y="4702013"/>
              <a:ext cx="9976992" cy="412654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0990" y="5651905"/>
              <a:ext cx="4988496" cy="20632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99610" y="3854098"/>
            <a:ext cx="2959222" cy="1151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363" y="2451392"/>
            <a:ext cx="3497708" cy="4185441"/>
            <a:chOff x="1010044" y="3677088"/>
            <a:chExt cx="5246562" cy="6278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044" y="3677088"/>
              <a:ext cx="5246562" cy="6278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004" y="755428"/>
            <a:ext cx="5752181" cy="665496"/>
            <a:chOff x="982505" y="1133142"/>
            <a:chExt cx="8628271" cy="9982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82505" y="1133142"/>
              <a:ext cx="469688" cy="534336"/>
              <a:chOff x="982505" y="1133142"/>
              <a:chExt cx="469688" cy="53433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2505" y="1133142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959" y="1190007"/>
              <a:ext cx="5534339" cy="10145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687" y="2071681"/>
            <a:ext cx="3356123" cy="313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9343" y="755428"/>
            <a:ext cx="5752183" cy="1242809"/>
            <a:chOff x="8804014" y="1133142"/>
            <a:chExt cx="8628274" cy="18642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04014" y="1133142"/>
              <a:ext cx="8628274" cy="998246"/>
              <a:chOff x="8804014" y="1133142"/>
              <a:chExt cx="8628274" cy="99824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804014" y="1133142"/>
                <a:ext cx="469688" cy="534336"/>
                <a:chOff x="8804014" y="1133142"/>
                <a:chExt cx="469688" cy="53433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804014" y="1133142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48471" y="1190009"/>
                <a:ext cx="7888544" cy="10145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64840" y="1812461"/>
              <a:ext cx="6550167" cy="534336"/>
              <a:chOff x="9364840" y="1812461"/>
              <a:chExt cx="6550167" cy="53433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364840" y="1812461"/>
                <a:ext cx="469688" cy="534336"/>
                <a:chOff x="9364840" y="1812461"/>
                <a:chExt cx="469688" cy="5343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364840" y="1812461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09296" y="1869325"/>
                <a:ext cx="5333532" cy="6005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364840" y="2463020"/>
              <a:ext cx="6550167" cy="534336"/>
              <a:chOff x="9364840" y="2463020"/>
              <a:chExt cx="6550167" cy="53433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364840" y="2463020"/>
                <a:ext cx="469688" cy="534336"/>
                <a:chOff x="9364840" y="2463020"/>
                <a:chExt cx="469688" cy="53433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364840" y="2463020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09296" y="2519886"/>
                <a:ext cx="5650596" cy="60050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243226" y="2095169"/>
            <a:ext cx="4366779" cy="356224"/>
            <a:chOff x="9364838" y="3142753"/>
            <a:chExt cx="6550169" cy="5343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64838" y="3142753"/>
              <a:ext cx="469688" cy="534336"/>
              <a:chOff x="9364838" y="3142753"/>
              <a:chExt cx="469688" cy="53433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64838" y="314275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09296" y="3199622"/>
              <a:ext cx="4602301" cy="6005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5984" y="2491364"/>
            <a:ext cx="4710678" cy="59356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363" y="1648891"/>
            <a:ext cx="5752183" cy="665495"/>
            <a:chOff x="1010044" y="2473337"/>
            <a:chExt cx="8628274" cy="99824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0044" y="2473337"/>
              <a:ext cx="469688" cy="534336"/>
              <a:chOff x="1010044" y="2473337"/>
              <a:chExt cx="469688" cy="53433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0044" y="2473337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501" y="2530200"/>
              <a:ext cx="4261127" cy="10145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18845" y="3725649"/>
            <a:ext cx="3497708" cy="2911185"/>
            <a:chOff x="6478268" y="5588473"/>
            <a:chExt cx="5246562" cy="43667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8268" y="5588473"/>
              <a:ext cx="5246562" cy="43667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67764" y="3725649"/>
            <a:ext cx="3497708" cy="1400515"/>
            <a:chOff x="11951646" y="5588473"/>
            <a:chExt cx="5246562" cy="21007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1646" y="5588473"/>
              <a:ext cx="5246562" cy="210077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99229" y="5393369"/>
            <a:ext cx="3271611" cy="8348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0" y="-6349"/>
            <a:ext cx="12203175" cy="687094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7310" y="1998895"/>
            <a:ext cx="4969155" cy="2791713"/>
            <a:chOff x="775964" y="2998342"/>
            <a:chExt cx="7453733" cy="4187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64" y="2998342"/>
              <a:ext cx="7453733" cy="41875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115" y="1632865"/>
            <a:ext cx="4013397" cy="313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310" y="355795"/>
            <a:ext cx="313125" cy="356224"/>
            <a:chOff x="775964" y="533692"/>
            <a:chExt cx="469688" cy="5343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964" y="533692"/>
              <a:ext cx="469688" cy="5343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281" y="393704"/>
            <a:ext cx="6186443" cy="1032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78130" y="1305856"/>
            <a:ext cx="4309198" cy="4141072"/>
            <a:chOff x="10167195" y="1958784"/>
            <a:chExt cx="6463797" cy="6211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195" y="1958784"/>
              <a:ext cx="6463797" cy="62116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310" y="5476881"/>
            <a:ext cx="4969155" cy="1022650"/>
            <a:chOff x="775964" y="8215321"/>
            <a:chExt cx="7453733" cy="15339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964" y="8215321"/>
              <a:ext cx="7453733" cy="1533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3776" y="3271848"/>
            <a:ext cx="874722" cy="245805"/>
            <a:chOff x="8555663" y="4907772"/>
            <a:chExt cx="1312083" cy="368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663" y="4907772"/>
              <a:ext cx="1312083" cy="368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5664" y="5142014"/>
            <a:ext cx="1841267" cy="3131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10</TotalTime>
  <Words>2449</Words>
  <Application>Microsoft Office PowerPoint</Application>
  <PresentationFormat>와이드스크린</PresentationFormat>
  <Paragraphs>469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-apple-system</vt:lpstr>
      <vt:lpstr>맑은 고딕</vt:lpstr>
      <vt:lpstr>휴먼모음T</vt:lpstr>
      <vt:lpstr>Aharoni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사전 훈련된 컨브넷 사용하기</vt:lpstr>
      <vt:lpstr>사전 훈련된 네트워크?</vt:lpstr>
      <vt:lpstr>특성 추출</vt:lpstr>
      <vt:lpstr>VGG16 합성곱 기반 층</vt:lpstr>
      <vt:lpstr>PowerPoint 프레젠테이션</vt:lpstr>
      <vt:lpstr>데이터 증식을 사용하지 않는 빠른 특성 추출</vt:lpstr>
      <vt:lpstr>데이터 증식을 사용하지 않는 빠른 특성 추출</vt:lpstr>
      <vt:lpstr>데이터 증식을 사용한 특성 추출</vt:lpstr>
      <vt:lpstr>데이터 증식을 사용한 특성 추출</vt:lpstr>
      <vt:lpstr>미세 조정</vt:lpstr>
      <vt:lpstr>미세 조정 단계</vt:lpstr>
      <vt:lpstr>PowerPoint 프레젠테이션</vt:lpstr>
      <vt:lpstr>컨브넷 학습 시각화</vt:lpstr>
      <vt:lpstr>컨브넷 학습 시각화 기법</vt:lpstr>
      <vt:lpstr>중간층의 활성화 시각화하기</vt:lpstr>
      <vt:lpstr>중간층의 활성화 시각화하기</vt:lpstr>
      <vt:lpstr>컨브넷 필터 시각화</vt:lpstr>
      <vt:lpstr>컨브넷 필터 시각화</vt:lpstr>
      <vt:lpstr>컨브넷 필터 시각화</vt:lpstr>
      <vt:lpstr>클래스 활성화의 히트맵 시각화하기</vt:lpstr>
      <vt:lpstr>클래스 활성화의 히트맵 시각화하기</vt:lpstr>
      <vt:lpstr>클래스 활성화의 히트맵 시각화하기</vt:lpstr>
      <vt:lpstr>PowerPoint 프레젠테이션</vt:lpstr>
      <vt:lpstr>6.1 텍스트 데이터 다루기</vt:lpstr>
      <vt:lpstr>6.1 텍스트 데이터 다루기</vt:lpstr>
      <vt:lpstr>PowerPoint 프레젠테이션</vt:lpstr>
      <vt:lpstr>6.1.1 단어와 문자의 원-핫 인코딩</vt:lpstr>
      <vt:lpstr>PowerPoint 프레젠테이션</vt:lpstr>
      <vt:lpstr>PowerPoint 프레젠테이션</vt:lpstr>
      <vt:lpstr>6.1.2 단어 임베딩 사용하기</vt:lpstr>
      <vt:lpstr>Embedding 층을 사용하여 단어 임베딩 학습</vt:lpstr>
      <vt:lpstr>PowerPoint 프레젠테이션</vt:lpstr>
      <vt:lpstr>PowerPoint 프레젠테이션</vt:lpstr>
      <vt:lpstr>PowerPoint 프레젠테이션</vt:lpstr>
      <vt:lpstr>PowerPoint 프레젠테이션</vt:lpstr>
      <vt:lpstr>Chapter 6.2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6.3</vt:lpstr>
      <vt:lpstr>시계열 데이터</vt:lpstr>
      <vt:lpstr>1. 기온 예측 문제</vt:lpstr>
      <vt:lpstr>1. 기온 예측 문제 – 데이터 파싱하기 &amp; 온도 그래프 그리기</vt:lpstr>
      <vt:lpstr>2. 데이터 준비</vt:lpstr>
      <vt:lpstr>2. 데이터 준비 – 제너레이터 함수</vt:lpstr>
      <vt:lpstr>2. 데이터 준비 – 훈련, 검증, 테스트 데이터 제작</vt:lpstr>
      <vt:lpstr>3. 상식 수준의 기준점</vt:lpstr>
      <vt:lpstr>4. 기본적인 머신 러닝 방법</vt:lpstr>
      <vt:lpstr>5. 첫번째 순환 신경망 &amp; 6. 드롭아웃 사용</vt:lpstr>
      <vt:lpstr>7. 스태킹 순환층</vt:lpstr>
      <vt:lpstr>8. 양방향 RNN 사용하기</vt:lpstr>
      <vt:lpstr>Chapter 6.4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wlfkrdl2@gmail.com</dc:creator>
  <cp:lastModifiedBy>wlfkrdl2@gmail.com</cp:lastModifiedBy>
  <cp:revision>3</cp:revision>
  <dcterms:created xsi:type="dcterms:W3CDTF">2022-01-06T13:27:37Z</dcterms:created>
  <dcterms:modified xsi:type="dcterms:W3CDTF">2022-01-06T13:47:10Z</dcterms:modified>
</cp:coreProperties>
</file>